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0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312" r:id="rId22"/>
    <p:sldId id="271" r:id="rId23"/>
    <p:sldId id="290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443" r:id="rId52"/>
    <p:sldId id="325" r:id="rId53"/>
    <p:sldId id="310" r:id="rId54"/>
    <p:sldId id="301" r:id="rId55"/>
    <p:sldId id="308" r:id="rId56"/>
    <p:sldId id="327" r:id="rId57"/>
    <p:sldId id="326" r:id="rId58"/>
    <p:sldId id="302" r:id="rId59"/>
    <p:sldId id="328" r:id="rId60"/>
    <p:sldId id="329" r:id="rId61"/>
    <p:sldId id="330" r:id="rId62"/>
    <p:sldId id="303" r:id="rId63"/>
    <p:sldId id="331" r:id="rId64"/>
    <p:sldId id="332" r:id="rId65"/>
    <p:sldId id="335" r:id="rId66"/>
    <p:sldId id="336" r:id="rId67"/>
    <p:sldId id="333" r:id="rId68"/>
    <p:sldId id="337" r:id="rId69"/>
    <p:sldId id="334" r:id="rId70"/>
    <p:sldId id="304" r:id="rId71"/>
    <p:sldId id="343" r:id="rId72"/>
    <p:sldId id="338" r:id="rId73"/>
    <p:sldId id="339" r:id="rId74"/>
    <p:sldId id="340" r:id="rId75"/>
    <p:sldId id="344" r:id="rId76"/>
    <p:sldId id="346" r:id="rId77"/>
    <p:sldId id="347" r:id="rId78"/>
    <p:sldId id="348" r:id="rId79"/>
    <p:sldId id="349" r:id="rId80"/>
    <p:sldId id="352" r:id="rId81"/>
    <p:sldId id="353" r:id="rId82"/>
    <p:sldId id="354" r:id="rId83"/>
    <p:sldId id="345" r:id="rId84"/>
    <p:sldId id="359" r:id="rId85"/>
    <p:sldId id="360" r:id="rId86"/>
    <p:sldId id="361" r:id="rId87"/>
    <p:sldId id="355" r:id="rId88"/>
    <p:sldId id="305" r:id="rId89"/>
    <p:sldId id="358" r:id="rId90"/>
    <p:sldId id="357" r:id="rId91"/>
    <p:sldId id="362" r:id="rId92"/>
    <p:sldId id="363" r:id="rId93"/>
    <p:sldId id="444" r:id="rId94"/>
    <p:sldId id="445" r:id="rId95"/>
    <p:sldId id="446" r:id="rId96"/>
    <p:sldId id="447" r:id="rId97"/>
    <p:sldId id="448" r:id="rId98"/>
    <p:sldId id="365" r:id="rId99"/>
    <p:sldId id="385" r:id="rId100"/>
    <p:sldId id="370" r:id="rId101"/>
    <p:sldId id="371" r:id="rId102"/>
    <p:sldId id="372" r:id="rId103"/>
    <p:sldId id="388" r:id="rId104"/>
    <p:sldId id="374" r:id="rId105"/>
    <p:sldId id="375" r:id="rId106"/>
    <p:sldId id="389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4" r:id="rId128"/>
    <p:sldId id="405" r:id="rId129"/>
    <p:sldId id="406" r:id="rId130"/>
    <p:sldId id="449" r:id="rId131"/>
    <p:sldId id="407" r:id="rId132"/>
    <p:sldId id="408" r:id="rId133"/>
    <p:sldId id="409" r:id="rId134"/>
    <p:sldId id="45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20" r:id="rId143"/>
    <p:sldId id="418" r:id="rId144"/>
    <p:sldId id="419" r:id="rId145"/>
    <p:sldId id="451" r:id="rId146"/>
    <p:sldId id="452" r:id="rId147"/>
    <p:sldId id="453" r:id="rId148"/>
    <p:sldId id="454" r:id="rId149"/>
    <p:sldId id="455" r:id="rId150"/>
    <p:sldId id="423" r:id="rId151"/>
    <p:sldId id="424" r:id="rId152"/>
    <p:sldId id="425" r:id="rId153"/>
    <p:sldId id="456" r:id="rId154"/>
    <p:sldId id="457" r:id="rId155"/>
    <p:sldId id="458" r:id="rId156"/>
    <p:sldId id="432" r:id="rId157"/>
    <p:sldId id="433" r:id="rId158"/>
    <p:sldId id="459" r:id="rId159"/>
    <p:sldId id="435" r:id="rId160"/>
    <p:sldId id="436" r:id="rId161"/>
    <p:sldId id="460" r:id="rId162"/>
    <p:sldId id="461" r:id="rId163"/>
    <p:sldId id="439" r:id="rId164"/>
    <p:sldId id="440" r:id="rId165"/>
    <p:sldId id="441" r:id="rId166"/>
    <p:sldId id="442" r:id="rId167"/>
    <p:sldId id="265" r:id="rId168"/>
    <p:sldId id="462" r:id="rId169"/>
  </p:sldIdLst>
  <p:sldSz cx="18288000" cy="10287000"/>
  <p:notesSz cx="6858000" cy="9144000"/>
  <p:embeddedFontLst>
    <p:embeddedFont>
      <p:font typeface="Calibri" panose="020F0502020204030204" pitchFamily="34" charset="0"/>
      <p:regular r:id="rId171"/>
      <p:bold r:id="rId172"/>
      <p:italic r:id="rId173"/>
      <p:boldItalic r:id="rId174"/>
    </p:embeddedFont>
    <p:embeddedFont>
      <p:font typeface="Cambria Math" panose="02040503050406030204" pitchFamily="18" charset="0"/>
      <p:regular r:id="rId175"/>
    </p:embeddedFont>
    <p:embeddedFont>
      <p:font typeface="Helveticish" panose="020B0604020202020204" charset="0"/>
      <p:regular r:id="rId1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422" autoAdjust="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font" Target="fonts/font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4.fntdata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6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select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B9BDB247-5DCD-4236-8258-6BCE6EBEEFA9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7274EEAB-D44E-4D56-80C5-0E3EB47B6B2C}" type="parTrans" cxnId="{BA7E59DB-9E2E-4020-8F26-EAC2F9D8C544}">
      <dgm:prSet/>
      <dgm:spPr/>
      <dgm:t>
        <a:bodyPr/>
        <a:lstStyle/>
        <a:p>
          <a:endParaRPr lang="en-US"/>
        </a:p>
      </dgm:t>
    </dgm:pt>
    <dgm:pt modelId="{C7D4F5D9-3C2E-4BA4-AD95-A723A1C64359}" type="sibTrans" cxnId="{BA7E59DB-9E2E-4020-8F26-EAC2F9D8C544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D1CE384-7328-46A5-A1BD-03DF40EE05F0}" type="presOf" srcId="{B9BDB247-5DCD-4236-8258-6BCE6EBEEFA9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BA7E59DB-9E2E-4020-8F26-EAC2F9D8C544}" srcId="{EA4B9B05-CDB4-4E56-BFD2-988E55BF5C04}" destId="{B9BDB247-5DCD-4236-8258-6BCE6EBEEFA9}" srcOrd="0" destOrd="0" parTransId="{7274EEAB-D44E-4D56-80C5-0E3EB47B6B2C}" sibTransId="{C7D4F5D9-3C2E-4BA4-AD95-A723A1C64359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rename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718C7051-E421-4AE0-B28F-8936A61B66ED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r>
            <a:rPr lang="pt-BR" sz="4500" dirty="0"/>
            <a:t>, </a:t>
          </a:r>
          <a:r>
            <a:rPr lang="pt-BR" sz="4500" dirty="0" err="1"/>
            <a:t>with</a:t>
          </a:r>
          <a:endParaRPr lang="en-US" sz="4500" dirty="0"/>
        </a:p>
      </dgm:t>
    </dgm:pt>
    <dgm:pt modelId="{6ABB32F4-467D-4D26-B92E-9C945DCECB52}" type="parTrans" cxnId="{DCBC720C-B145-4F37-9461-73D201559816}">
      <dgm:prSet/>
      <dgm:spPr/>
      <dgm:t>
        <a:bodyPr/>
        <a:lstStyle/>
        <a:p>
          <a:endParaRPr lang="en-US"/>
        </a:p>
      </dgm:t>
    </dgm:pt>
    <dgm:pt modelId="{003EC517-2E02-448E-BB27-A23372BA9FA5}" type="sibTrans" cxnId="{DCBC720C-B145-4F37-9461-73D20155981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2202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DCBC720C-B145-4F37-9461-73D201559816}" srcId="{EA4B9B05-CDB4-4E56-BFD2-988E55BF5C04}" destId="{718C7051-E421-4AE0-B28F-8936A61B66ED}" srcOrd="0" destOrd="0" parTransId="{6ABB32F4-467D-4D26-B92E-9C945DCECB52}" sibTransId="{003EC517-2E02-448E-BB27-A23372BA9FA5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C7CAA69D-65BD-4B00-A2CF-8834ED2B456D}" type="presOf" srcId="{718C7051-E421-4AE0-B28F-8936A61B66ED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summarise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C99BE3C7-6AF4-41C7-9A38-F15C5B7575C1}">
      <dgm:prSet custT="1"/>
      <dgm:spPr/>
      <dgm:t>
        <a:bodyPr/>
        <a:lstStyle/>
        <a:p>
          <a:pPr>
            <a:buNone/>
          </a:pPr>
          <a:r>
            <a:rPr lang="pt-BR" sz="4500" b="0" dirty="0" err="1"/>
            <a:t>a</a:t>
          </a:r>
          <a:r>
            <a:rPr lang="pt-BR" sz="4500" dirty="0" err="1"/>
            <a:t>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A22DE43C-9BA9-4EAD-8D9A-325113C589A5}" type="parTrans" cxnId="{877FFFF6-249D-4778-BC4A-9B9473EC7046}">
      <dgm:prSet/>
      <dgm:spPr/>
      <dgm:t>
        <a:bodyPr/>
        <a:lstStyle/>
        <a:p>
          <a:endParaRPr lang="en-US"/>
        </a:p>
      </dgm:t>
    </dgm:pt>
    <dgm:pt modelId="{9551ACC7-471B-4F9C-8EA1-CA7D3A120ED1}" type="sibTrans" cxnId="{877FFFF6-249D-4778-BC4A-9B9473EC704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A941C68-E744-4D5F-B891-A5DF5FF637DB}" type="presOf" srcId="{C99BE3C7-6AF4-41C7-9A38-F15C5B7575C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877FFFF6-249D-4778-BC4A-9B9473EC7046}" srcId="{EA4B9B05-CDB4-4E56-BFD2-988E55BF5C04}" destId="{C99BE3C7-6AF4-41C7-9A38-F15C5B7575C1}" srcOrd="0" destOrd="0" parTransId="{A22DE43C-9BA9-4EAD-8D9A-325113C589A5}" sibTransId="{9551ACC7-471B-4F9C-8EA1-CA7D3A120ED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write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C99BE3C7-6AF4-41C7-9A38-F15C5B7575C1}">
      <dgm:prSet custT="1"/>
      <dgm:spPr/>
      <dgm:t>
        <a:bodyPr/>
        <a:lstStyle/>
        <a:p>
          <a:pPr>
            <a:buNone/>
          </a:pPr>
          <a:r>
            <a:rPr lang="pt-BR" sz="4500" b="0" dirty="0" err="1"/>
            <a:t>rds</a:t>
          </a:r>
          <a:r>
            <a:rPr lang="pt-BR" sz="4500" b="0" dirty="0"/>
            <a:t>, </a:t>
          </a:r>
          <a:r>
            <a:rPr lang="pt-BR" sz="4500" b="0" dirty="0" err="1"/>
            <a:t>csv</a:t>
          </a:r>
          <a:r>
            <a:rPr lang="pt-BR" sz="4500" b="0" dirty="0"/>
            <a:t>, csv2, </a:t>
          </a:r>
          <a:r>
            <a:rPr lang="pt-BR" sz="4500" b="0" dirty="0" err="1"/>
            <a:t>delim</a:t>
          </a:r>
          <a:r>
            <a:rPr lang="pt-BR" sz="4500" b="0" dirty="0"/>
            <a:t>, </a:t>
          </a:r>
          <a:r>
            <a:rPr lang="pt-BR" sz="4500" b="0" dirty="0" err="1"/>
            <a:t>tsv</a:t>
          </a:r>
          <a:endParaRPr lang="en-US" sz="4500" dirty="0"/>
        </a:p>
      </dgm:t>
    </dgm:pt>
    <dgm:pt modelId="{A22DE43C-9BA9-4EAD-8D9A-325113C589A5}" type="parTrans" cxnId="{877FFFF6-249D-4778-BC4A-9B9473EC7046}">
      <dgm:prSet/>
      <dgm:spPr/>
      <dgm:t>
        <a:bodyPr/>
        <a:lstStyle/>
        <a:p>
          <a:endParaRPr lang="en-US"/>
        </a:p>
      </dgm:t>
    </dgm:pt>
    <dgm:pt modelId="{9551ACC7-471B-4F9C-8EA1-CA7D3A120ED1}" type="sibTrans" cxnId="{877FFFF6-249D-4778-BC4A-9B9473EC704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A941C68-E744-4D5F-B891-A5DF5FF637DB}" type="presOf" srcId="{C99BE3C7-6AF4-41C7-9A38-F15C5B7575C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877FFFF6-249D-4778-BC4A-9B9473EC7046}" srcId="{EA4B9B05-CDB4-4E56-BFD2-988E55BF5C04}" destId="{C99BE3C7-6AF4-41C7-9A38-F15C5B7575C1}" srcOrd="0" destOrd="0" parTransId="{A22DE43C-9BA9-4EAD-8D9A-325113C589A5}" sibTransId="{9551ACC7-471B-4F9C-8EA1-CA7D3A120ED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geom_boxplot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i="1" dirty="0">
              <a:solidFill>
                <a:srgbClr val="03203D"/>
              </a:solidFill>
            </a:rPr>
            <a:t>: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a parte do código selecionada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</a:t>
          </a:r>
          <a:r>
            <a:rPr lang="pt-BR" sz="3600" i="1" dirty="0">
              <a:solidFill>
                <a:srgbClr val="03203D"/>
              </a:solidFill>
            </a:rPr>
            <a:t>script</a:t>
          </a:r>
          <a:endParaRPr lang="en-US" sz="3600" i="1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0" dirty="0">
              <a:solidFill>
                <a:srgbClr val="03203D"/>
              </a:solidFill>
            </a:rPr>
            <a:t>de</a:t>
          </a:r>
          <a:r>
            <a:rPr lang="pt-BR" i="1" dirty="0">
              <a:solidFill>
                <a:srgbClr val="03203D"/>
              </a:solidFill>
            </a:rPr>
            <a:t> </a:t>
          </a:r>
          <a:r>
            <a:rPr lang="pt-BR" i="0" dirty="0">
              <a:solidFill>
                <a:srgbClr val="03203D"/>
              </a:solidFill>
            </a:rPr>
            <a:t>atribuição: </a:t>
          </a:r>
          <a:r>
            <a:rPr lang="pt-BR" i="0" dirty="0">
              <a:solidFill>
                <a:srgbClr val="03203D"/>
              </a:solidFill>
              <a:sym typeface="Symbol" panose="05050102010706020507" pitchFamily="18" charset="2"/>
            </a:rPr>
            <a:t></a:t>
          </a:r>
          <a:r>
            <a:rPr lang="pt-BR" i="0" dirty="0">
              <a:solidFill>
                <a:srgbClr val="03203D"/>
              </a:solidFill>
            </a:rPr>
            <a:t>­</a:t>
          </a:r>
          <a:endParaRPr lang="en-US" i="0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5AA4BE6-7B95-419E-88AC-C214CD10A2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FFB9E-BE9A-4899-9D6A-D0DE5191169F}">
      <dgm:prSet/>
      <dgm:spPr/>
      <dgm:t>
        <a:bodyPr/>
        <a:lstStyle/>
        <a:p>
          <a:r>
            <a:rPr lang="pt-BR" u="none" dirty="0" err="1">
              <a:solidFill>
                <a:srgbClr val="03203D"/>
              </a:solidFill>
            </a:rPr>
            <a:t>sr</a:t>
          </a:r>
          <a:endParaRPr lang="en-US" u="none" dirty="0">
            <a:solidFill>
              <a:srgbClr val="03203D"/>
            </a:solidFill>
          </a:endParaRPr>
        </a:p>
      </dgm:t>
    </dgm:pt>
    <dgm:pt modelId="{E980307E-3CFF-41DE-8A04-BCF4490207FC}" type="par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FE8E638-E03A-4B02-B9CA-3588BBB1BD90}" type="sib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7B16DE8F-A9B2-448A-8366-B152A2C73AE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poupança - poupança pessoal dividida pelo rendimento disponível</a:t>
          </a:r>
          <a:endParaRPr lang="en-US" u="none">
            <a:solidFill>
              <a:srgbClr val="03203D"/>
            </a:solidFill>
          </a:endParaRPr>
        </a:p>
      </dgm:t>
    </dgm:pt>
    <dgm:pt modelId="{2D4E9067-BD61-427D-AB4B-0BC1D43EC933}" type="par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AD60C3C-D5DC-4E0E-83BE-7B32921CE732}" type="sib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9E98C47-33B7-4AC4-96BA-A5BDA704749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pop15</a:t>
          </a:r>
          <a:endParaRPr lang="en-US" u="none">
            <a:solidFill>
              <a:srgbClr val="03203D"/>
            </a:solidFill>
          </a:endParaRPr>
        </a:p>
      </dgm:t>
    </dgm:pt>
    <dgm:pt modelId="{6239AF1A-63ED-4728-9ECB-D82C8EF23D44}" type="par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5247B6B-B49C-42EB-8A40-009A10A2E14D}" type="sib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CAE8F628-A145-4367-9FD2-1A31DDFD097B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menos de 15 anos</a:t>
          </a:r>
          <a:endParaRPr lang="en-US" u="none" dirty="0">
            <a:solidFill>
              <a:srgbClr val="03203D"/>
            </a:solidFill>
          </a:endParaRPr>
        </a:p>
      </dgm:t>
    </dgm:pt>
    <dgm:pt modelId="{12280442-26E6-4468-AFE5-B3379D1791CA}" type="par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E2280EFE-B1EB-4CFF-9E12-D43B082DD411}" type="sib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62DCB984-0465-4783-9D29-7A355B8CD431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pop75</a:t>
          </a:r>
          <a:endParaRPr lang="en-US" u="none">
            <a:solidFill>
              <a:srgbClr val="03203D"/>
            </a:solidFill>
          </a:endParaRPr>
        </a:p>
      </dgm:t>
    </dgm:pt>
    <dgm:pt modelId="{0926FF7B-AE28-4D0D-9803-05904BB14D82}" type="par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A7099FB-4ED5-47CC-ABD5-C349DF288AA9}" type="sib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3D6C1D69-680A-4540-A49F-AB5A9AAFE512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mais de 75 anos</a:t>
          </a:r>
          <a:endParaRPr lang="en-US" u="none" dirty="0">
            <a:solidFill>
              <a:srgbClr val="03203D"/>
            </a:solidFill>
          </a:endParaRPr>
        </a:p>
      </dgm:t>
    </dgm:pt>
    <dgm:pt modelId="{965C1635-03F8-4693-9FB9-6DD5BE3FB5F1}" type="par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8C7C945-A32C-4B24-A02F-B56C627A17A6}" type="sib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B2A90E5F-D331-49B4-9663-F6F8E689D00E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dpi</a:t>
          </a:r>
          <a:endParaRPr lang="en-US" u="none">
            <a:solidFill>
              <a:srgbClr val="03203D"/>
            </a:solidFill>
          </a:endParaRPr>
        </a:p>
      </dgm:t>
    </dgm:pt>
    <dgm:pt modelId="{B6656DC0-2FF2-4A22-AED9-1E2FAB1674A1}" type="par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E0F4511-29E8-4E78-ABC1-49009922E900}" type="sib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4C48550D-6F45-4460-A77F-5801BD365B4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renda disponível per capita em dólares</a:t>
          </a:r>
          <a:endParaRPr lang="en-US" u="none">
            <a:solidFill>
              <a:srgbClr val="03203D"/>
            </a:solidFill>
          </a:endParaRPr>
        </a:p>
      </dgm:t>
    </dgm:pt>
    <dgm:pt modelId="{77C8E638-52C3-493D-81B1-D15557F71389}" type="par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08E77C6-CDFD-4034-AD88-8BEBC702B435}" type="sib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5CBF8621-830A-4E64-96C7-0D21EF2BD69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ddpit</a:t>
          </a:r>
          <a:endParaRPr lang="en-US" u="none">
            <a:solidFill>
              <a:srgbClr val="03203D"/>
            </a:solidFill>
          </a:endParaRPr>
        </a:p>
      </dgm:t>
    </dgm:pt>
    <dgm:pt modelId="{0EBF221B-86ED-4C61-8A79-817C27C435BF}" type="par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8312FB7D-7A48-47D4-B3C9-A12A28C39917}" type="sib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CD25890-4219-49FB-BABA-21AC4E0D749D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crescimento percentual de dpi</a:t>
          </a:r>
          <a:endParaRPr lang="en-US" u="none">
            <a:solidFill>
              <a:srgbClr val="03203D"/>
            </a:solidFill>
          </a:endParaRPr>
        </a:p>
      </dgm:t>
    </dgm:pt>
    <dgm:pt modelId="{F627FD90-E7FD-4DDA-89D3-F6F1A136738B}" type="par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9D887E80-531E-4DFB-B91D-F973F71A9C52}" type="sib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66DB4C0-EA41-4F3F-B215-E8D25545D03E}" type="pres">
      <dgm:prSet presAssocID="{95AA4BE6-7B95-419E-88AC-C214CD10A276}" presName="vert0" presStyleCnt="0">
        <dgm:presLayoutVars>
          <dgm:dir/>
          <dgm:animOne val="branch"/>
          <dgm:animLvl val="lvl"/>
        </dgm:presLayoutVars>
      </dgm:prSet>
      <dgm:spPr/>
    </dgm:pt>
    <dgm:pt modelId="{242D917A-CAF7-4E38-B855-01C0DF5133EE}" type="pres">
      <dgm:prSet presAssocID="{51BFFB9E-BE9A-4899-9D6A-D0DE5191169F}" presName="thickLine" presStyleLbl="alignNode1" presStyleIdx="0" presStyleCnt="5"/>
      <dgm:spPr/>
    </dgm:pt>
    <dgm:pt modelId="{A2F7EA06-562C-4F4D-89AB-8DAF81A00FD4}" type="pres">
      <dgm:prSet presAssocID="{51BFFB9E-BE9A-4899-9D6A-D0DE5191169F}" presName="horz1" presStyleCnt="0"/>
      <dgm:spPr/>
    </dgm:pt>
    <dgm:pt modelId="{FE8A7D2D-0FCE-4523-9EF6-0E41DA51B52A}" type="pres">
      <dgm:prSet presAssocID="{51BFFB9E-BE9A-4899-9D6A-D0DE5191169F}" presName="tx1" presStyleLbl="revTx" presStyleIdx="0" presStyleCnt="10"/>
      <dgm:spPr/>
    </dgm:pt>
    <dgm:pt modelId="{6DD33A62-86E6-492B-881D-91955EF678F9}" type="pres">
      <dgm:prSet presAssocID="{51BFFB9E-BE9A-4899-9D6A-D0DE5191169F}" presName="vert1" presStyleCnt="0"/>
      <dgm:spPr/>
    </dgm:pt>
    <dgm:pt modelId="{DEF73228-6530-4206-A599-DC048ADA2336}" type="pres">
      <dgm:prSet presAssocID="{7B16DE8F-A9B2-448A-8366-B152A2C73AEC}" presName="vertSpace2a" presStyleCnt="0"/>
      <dgm:spPr/>
    </dgm:pt>
    <dgm:pt modelId="{AA7B1843-1396-4851-A352-60255ECF0432}" type="pres">
      <dgm:prSet presAssocID="{7B16DE8F-A9B2-448A-8366-B152A2C73AEC}" presName="horz2" presStyleCnt="0"/>
      <dgm:spPr/>
    </dgm:pt>
    <dgm:pt modelId="{6DA57B3E-13F7-4800-8FC1-F8492DA434D3}" type="pres">
      <dgm:prSet presAssocID="{7B16DE8F-A9B2-448A-8366-B152A2C73AEC}" presName="horzSpace2" presStyleCnt="0"/>
      <dgm:spPr/>
    </dgm:pt>
    <dgm:pt modelId="{235148ED-1B17-49B6-8706-0EEF8190BC05}" type="pres">
      <dgm:prSet presAssocID="{7B16DE8F-A9B2-448A-8366-B152A2C73AEC}" presName="tx2" presStyleLbl="revTx" presStyleIdx="1" presStyleCnt="10"/>
      <dgm:spPr/>
    </dgm:pt>
    <dgm:pt modelId="{DEA6D22D-8877-4053-A3D0-695A6E80631A}" type="pres">
      <dgm:prSet presAssocID="{7B16DE8F-A9B2-448A-8366-B152A2C73AEC}" presName="vert2" presStyleCnt="0"/>
      <dgm:spPr/>
    </dgm:pt>
    <dgm:pt modelId="{5F761B56-D6FE-4105-9FE0-377085FBACF1}" type="pres">
      <dgm:prSet presAssocID="{7B16DE8F-A9B2-448A-8366-B152A2C73AEC}" presName="thinLine2b" presStyleLbl="callout" presStyleIdx="0" presStyleCnt="5"/>
      <dgm:spPr/>
    </dgm:pt>
    <dgm:pt modelId="{B6DE6C9F-0EC6-4B22-B6B4-9B34B5275430}" type="pres">
      <dgm:prSet presAssocID="{7B16DE8F-A9B2-448A-8366-B152A2C73AEC}" presName="vertSpace2b" presStyleCnt="0"/>
      <dgm:spPr/>
    </dgm:pt>
    <dgm:pt modelId="{3AAB6A35-98BF-4F22-AEDF-88078B460750}" type="pres">
      <dgm:prSet presAssocID="{29E98C47-33B7-4AC4-96BA-A5BDA704749C}" presName="thickLine" presStyleLbl="alignNode1" presStyleIdx="1" presStyleCnt="5"/>
      <dgm:spPr/>
    </dgm:pt>
    <dgm:pt modelId="{A0418FE8-40DC-49C2-B44E-B5AEEC8C9C04}" type="pres">
      <dgm:prSet presAssocID="{29E98C47-33B7-4AC4-96BA-A5BDA704749C}" presName="horz1" presStyleCnt="0"/>
      <dgm:spPr/>
    </dgm:pt>
    <dgm:pt modelId="{CCDFB570-AE3E-430C-A209-8A84FB52829B}" type="pres">
      <dgm:prSet presAssocID="{29E98C47-33B7-4AC4-96BA-A5BDA704749C}" presName="tx1" presStyleLbl="revTx" presStyleIdx="2" presStyleCnt="10"/>
      <dgm:spPr/>
    </dgm:pt>
    <dgm:pt modelId="{3A61C739-8A21-42AB-95C5-62103FC62CDF}" type="pres">
      <dgm:prSet presAssocID="{29E98C47-33B7-4AC4-96BA-A5BDA704749C}" presName="vert1" presStyleCnt="0"/>
      <dgm:spPr/>
    </dgm:pt>
    <dgm:pt modelId="{393E7E03-26E4-4B5C-AB56-9DEC92ECA193}" type="pres">
      <dgm:prSet presAssocID="{CAE8F628-A145-4367-9FD2-1A31DDFD097B}" presName="vertSpace2a" presStyleCnt="0"/>
      <dgm:spPr/>
    </dgm:pt>
    <dgm:pt modelId="{B91B104F-8796-4A72-A6EE-FBAF07B37328}" type="pres">
      <dgm:prSet presAssocID="{CAE8F628-A145-4367-9FD2-1A31DDFD097B}" presName="horz2" presStyleCnt="0"/>
      <dgm:spPr/>
    </dgm:pt>
    <dgm:pt modelId="{54CA7124-AF51-4EAD-9102-9CD58DDC0FD1}" type="pres">
      <dgm:prSet presAssocID="{CAE8F628-A145-4367-9FD2-1A31DDFD097B}" presName="horzSpace2" presStyleCnt="0"/>
      <dgm:spPr/>
    </dgm:pt>
    <dgm:pt modelId="{0C6E375F-B23C-44E3-A31E-EB107C73E724}" type="pres">
      <dgm:prSet presAssocID="{CAE8F628-A145-4367-9FD2-1A31DDFD097B}" presName="tx2" presStyleLbl="revTx" presStyleIdx="3" presStyleCnt="10"/>
      <dgm:spPr/>
    </dgm:pt>
    <dgm:pt modelId="{2E2B570E-0A03-492B-9E00-D3C245FA0530}" type="pres">
      <dgm:prSet presAssocID="{CAE8F628-A145-4367-9FD2-1A31DDFD097B}" presName="vert2" presStyleCnt="0"/>
      <dgm:spPr/>
    </dgm:pt>
    <dgm:pt modelId="{D198812E-6CA0-416F-9AA1-FB839F6F174B}" type="pres">
      <dgm:prSet presAssocID="{CAE8F628-A145-4367-9FD2-1A31DDFD097B}" presName="thinLine2b" presStyleLbl="callout" presStyleIdx="1" presStyleCnt="5"/>
      <dgm:spPr/>
    </dgm:pt>
    <dgm:pt modelId="{79D65768-9AE6-47A4-827E-0F95BA690CF9}" type="pres">
      <dgm:prSet presAssocID="{CAE8F628-A145-4367-9FD2-1A31DDFD097B}" presName="vertSpace2b" presStyleCnt="0"/>
      <dgm:spPr/>
    </dgm:pt>
    <dgm:pt modelId="{4CF230AC-A317-480A-9263-6CF70C88DE52}" type="pres">
      <dgm:prSet presAssocID="{62DCB984-0465-4783-9D29-7A355B8CD431}" presName="thickLine" presStyleLbl="alignNode1" presStyleIdx="2" presStyleCnt="5"/>
      <dgm:spPr/>
    </dgm:pt>
    <dgm:pt modelId="{3B8443B2-0AA9-48BA-8AFF-8E0521FE6743}" type="pres">
      <dgm:prSet presAssocID="{62DCB984-0465-4783-9D29-7A355B8CD431}" presName="horz1" presStyleCnt="0"/>
      <dgm:spPr/>
    </dgm:pt>
    <dgm:pt modelId="{891CFBD8-603C-4737-AFE2-FD539D35202B}" type="pres">
      <dgm:prSet presAssocID="{62DCB984-0465-4783-9D29-7A355B8CD431}" presName="tx1" presStyleLbl="revTx" presStyleIdx="4" presStyleCnt="10"/>
      <dgm:spPr/>
    </dgm:pt>
    <dgm:pt modelId="{18990521-1182-490E-8AF5-3A70159779CC}" type="pres">
      <dgm:prSet presAssocID="{62DCB984-0465-4783-9D29-7A355B8CD431}" presName="vert1" presStyleCnt="0"/>
      <dgm:spPr/>
    </dgm:pt>
    <dgm:pt modelId="{8DB8B10E-D8A6-4EC3-8468-32C351C93B25}" type="pres">
      <dgm:prSet presAssocID="{3D6C1D69-680A-4540-A49F-AB5A9AAFE512}" presName="vertSpace2a" presStyleCnt="0"/>
      <dgm:spPr/>
    </dgm:pt>
    <dgm:pt modelId="{D7507B32-D17E-40ED-9D92-163F3B8A377E}" type="pres">
      <dgm:prSet presAssocID="{3D6C1D69-680A-4540-A49F-AB5A9AAFE512}" presName="horz2" presStyleCnt="0"/>
      <dgm:spPr/>
    </dgm:pt>
    <dgm:pt modelId="{DE9010B5-CBC7-4887-AEDD-41A2EAE7405C}" type="pres">
      <dgm:prSet presAssocID="{3D6C1D69-680A-4540-A49F-AB5A9AAFE512}" presName="horzSpace2" presStyleCnt="0"/>
      <dgm:spPr/>
    </dgm:pt>
    <dgm:pt modelId="{1CAAF60B-A896-4116-B250-C0216D00341A}" type="pres">
      <dgm:prSet presAssocID="{3D6C1D69-680A-4540-A49F-AB5A9AAFE512}" presName="tx2" presStyleLbl="revTx" presStyleIdx="5" presStyleCnt="10"/>
      <dgm:spPr/>
    </dgm:pt>
    <dgm:pt modelId="{BC466B9E-559E-4E4B-87E7-D44C56FECA29}" type="pres">
      <dgm:prSet presAssocID="{3D6C1D69-680A-4540-A49F-AB5A9AAFE512}" presName="vert2" presStyleCnt="0"/>
      <dgm:spPr/>
    </dgm:pt>
    <dgm:pt modelId="{B7DE1B20-82A1-413E-AC8C-2E90B5E1FC93}" type="pres">
      <dgm:prSet presAssocID="{3D6C1D69-680A-4540-A49F-AB5A9AAFE512}" presName="thinLine2b" presStyleLbl="callout" presStyleIdx="2" presStyleCnt="5"/>
      <dgm:spPr/>
    </dgm:pt>
    <dgm:pt modelId="{4087360C-5A21-4A16-833D-C00135EA46C3}" type="pres">
      <dgm:prSet presAssocID="{3D6C1D69-680A-4540-A49F-AB5A9AAFE512}" presName="vertSpace2b" presStyleCnt="0"/>
      <dgm:spPr/>
    </dgm:pt>
    <dgm:pt modelId="{088E295B-F19F-49C2-B670-2ED1EF14ADB3}" type="pres">
      <dgm:prSet presAssocID="{B2A90E5F-D331-49B4-9663-F6F8E689D00E}" presName="thickLine" presStyleLbl="alignNode1" presStyleIdx="3" presStyleCnt="5"/>
      <dgm:spPr/>
    </dgm:pt>
    <dgm:pt modelId="{E4C29F7A-3D6D-4D05-8514-45640EAEA94C}" type="pres">
      <dgm:prSet presAssocID="{B2A90E5F-D331-49B4-9663-F6F8E689D00E}" presName="horz1" presStyleCnt="0"/>
      <dgm:spPr/>
    </dgm:pt>
    <dgm:pt modelId="{079F48BF-3CB1-46BC-9AF5-0B7EF712F093}" type="pres">
      <dgm:prSet presAssocID="{B2A90E5F-D331-49B4-9663-F6F8E689D00E}" presName="tx1" presStyleLbl="revTx" presStyleIdx="6" presStyleCnt="10"/>
      <dgm:spPr/>
    </dgm:pt>
    <dgm:pt modelId="{F1928CDC-2F50-496D-A1BD-3AC83297C841}" type="pres">
      <dgm:prSet presAssocID="{B2A90E5F-D331-49B4-9663-F6F8E689D00E}" presName="vert1" presStyleCnt="0"/>
      <dgm:spPr/>
    </dgm:pt>
    <dgm:pt modelId="{34F367F7-77BB-4F69-929B-88613B06AEF6}" type="pres">
      <dgm:prSet presAssocID="{4C48550D-6F45-4460-A77F-5801BD365B4B}" presName="vertSpace2a" presStyleCnt="0"/>
      <dgm:spPr/>
    </dgm:pt>
    <dgm:pt modelId="{06E6D782-4CF3-4EF4-AA68-3FC4AC2B2B02}" type="pres">
      <dgm:prSet presAssocID="{4C48550D-6F45-4460-A77F-5801BD365B4B}" presName="horz2" presStyleCnt="0"/>
      <dgm:spPr/>
    </dgm:pt>
    <dgm:pt modelId="{262B591D-8053-4D37-855E-0D8585153324}" type="pres">
      <dgm:prSet presAssocID="{4C48550D-6F45-4460-A77F-5801BD365B4B}" presName="horzSpace2" presStyleCnt="0"/>
      <dgm:spPr/>
    </dgm:pt>
    <dgm:pt modelId="{66B07FC2-FDD2-499E-995B-D86A9CE987D7}" type="pres">
      <dgm:prSet presAssocID="{4C48550D-6F45-4460-A77F-5801BD365B4B}" presName="tx2" presStyleLbl="revTx" presStyleIdx="7" presStyleCnt="10"/>
      <dgm:spPr/>
    </dgm:pt>
    <dgm:pt modelId="{8191AFD8-8D20-49D0-88D6-43CB7C44E453}" type="pres">
      <dgm:prSet presAssocID="{4C48550D-6F45-4460-A77F-5801BD365B4B}" presName="vert2" presStyleCnt="0"/>
      <dgm:spPr/>
    </dgm:pt>
    <dgm:pt modelId="{9590244F-5739-4F9C-9A95-37D0C3C35583}" type="pres">
      <dgm:prSet presAssocID="{4C48550D-6F45-4460-A77F-5801BD365B4B}" presName="thinLine2b" presStyleLbl="callout" presStyleIdx="3" presStyleCnt="5"/>
      <dgm:spPr/>
    </dgm:pt>
    <dgm:pt modelId="{7DDB0AF3-C5F4-4533-9411-0B668D7839AA}" type="pres">
      <dgm:prSet presAssocID="{4C48550D-6F45-4460-A77F-5801BD365B4B}" presName="vertSpace2b" presStyleCnt="0"/>
      <dgm:spPr/>
    </dgm:pt>
    <dgm:pt modelId="{24EA5685-65C3-4164-9D3D-65525A155B5D}" type="pres">
      <dgm:prSet presAssocID="{5CBF8621-830A-4E64-96C7-0D21EF2BD69B}" presName="thickLine" presStyleLbl="alignNode1" presStyleIdx="4" presStyleCnt="5"/>
      <dgm:spPr/>
    </dgm:pt>
    <dgm:pt modelId="{BBF7312C-D059-47A6-866F-7D8A8D868817}" type="pres">
      <dgm:prSet presAssocID="{5CBF8621-830A-4E64-96C7-0D21EF2BD69B}" presName="horz1" presStyleCnt="0"/>
      <dgm:spPr/>
    </dgm:pt>
    <dgm:pt modelId="{DC05DDB4-37F4-4CAD-ABFD-D1D3CCF1B14B}" type="pres">
      <dgm:prSet presAssocID="{5CBF8621-830A-4E64-96C7-0D21EF2BD69B}" presName="tx1" presStyleLbl="revTx" presStyleIdx="8" presStyleCnt="10"/>
      <dgm:spPr/>
    </dgm:pt>
    <dgm:pt modelId="{61E50155-F656-4F1A-BCC2-A35C0F13F1D3}" type="pres">
      <dgm:prSet presAssocID="{5CBF8621-830A-4E64-96C7-0D21EF2BD69B}" presName="vert1" presStyleCnt="0"/>
      <dgm:spPr/>
    </dgm:pt>
    <dgm:pt modelId="{02F00EC4-828B-47AA-9668-DB93FBA80062}" type="pres">
      <dgm:prSet presAssocID="{1CD25890-4219-49FB-BABA-21AC4E0D749D}" presName="vertSpace2a" presStyleCnt="0"/>
      <dgm:spPr/>
    </dgm:pt>
    <dgm:pt modelId="{B756A2D4-6A60-4668-A226-81ADA4A6225E}" type="pres">
      <dgm:prSet presAssocID="{1CD25890-4219-49FB-BABA-21AC4E0D749D}" presName="horz2" presStyleCnt="0"/>
      <dgm:spPr/>
    </dgm:pt>
    <dgm:pt modelId="{866F2FC3-9EC3-4F56-BD66-F582BE3C36D7}" type="pres">
      <dgm:prSet presAssocID="{1CD25890-4219-49FB-BABA-21AC4E0D749D}" presName="horzSpace2" presStyleCnt="0"/>
      <dgm:spPr/>
    </dgm:pt>
    <dgm:pt modelId="{33C73AA7-8A9F-4043-811C-119B88132D3C}" type="pres">
      <dgm:prSet presAssocID="{1CD25890-4219-49FB-BABA-21AC4E0D749D}" presName="tx2" presStyleLbl="revTx" presStyleIdx="9" presStyleCnt="10"/>
      <dgm:spPr/>
    </dgm:pt>
    <dgm:pt modelId="{555D3558-E33B-47F3-B7D2-596AD90C5A50}" type="pres">
      <dgm:prSet presAssocID="{1CD25890-4219-49FB-BABA-21AC4E0D749D}" presName="vert2" presStyleCnt="0"/>
      <dgm:spPr/>
    </dgm:pt>
    <dgm:pt modelId="{456DF386-0AF5-4DA9-B38D-7AC1E8FDAADB}" type="pres">
      <dgm:prSet presAssocID="{1CD25890-4219-49FB-BABA-21AC4E0D749D}" presName="thinLine2b" presStyleLbl="callout" presStyleIdx="4" presStyleCnt="5"/>
      <dgm:spPr/>
    </dgm:pt>
    <dgm:pt modelId="{644396FE-459E-4EC6-BFB5-E69622E047FC}" type="pres">
      <dgm:prSet presAssocID="{1CD25890-4219-49FB-BABA-21AC4E0D749D}" presName="vertSpace2b" presStyleCnt="0"/>
      <dgm:spPr/>
    </dgm:pt>
  </dgm:ptLst>
  <dgm:cxnLst>
    <dgm:cxn modelId="{C0D3150E-D53D-4EF3-86C0-4F2B10A84CF4}" type="presOf" srcId="{29E98C47-33B7-4AC4-96BA-A5BDA704749C}" destId="{CCDFB570-AE3E-430C-A209-8A84FB52829B}" srcOrd="0" destOrd="0" presId="urn:microsoft.com/office/officeart/2008/layout/LinedList"/>
    <dgm:cxn modelId="{EA907A10-788D-46CC-B2C4-A16F9D596212}" srcId="{51BFFB9E-BE9A-4899-9D6A-D0DE5191169F}" destId="{7B16DE8F-A9B2-448A-8366-B152A2C73AEC}" srcOrd="0" destOrd="0" parTransId="{2D4E9067-BD61-427D-AB4B-0BC1D43EC933}" sibTransId="{1AD60C3C-D5DC-4E0E-83BE-7B32921CE732}"/>
    <dgm:cxn modelId="{1F904F20-1D79-4BF9-9DAE-F2560301BAB4}" type="presOf" srcId="{95AA4BE6-7B95-419E-88AC-C214CD10A276}" destId="{F66DB4C0-EA41-4F3F-B215-E8D25545D03E}" srcOrd="0" destOrd="0" presId="urn:microsoft.com/office/officeart/2008/layout/LinedList"/>
    <dgm:cxn modelId="{2FFFAF25-EAC6-40A7-8AB6-8B25E0CE6C46}" srcId="{95AA4BE6-7B95-419E-88AC-C214CD10A276}" destId="{29E98C47-33B7-4AC4-96BA-A5BDA704749C}" srcOrd="1" destOrd="0" parTransId="{6239AF1A-63ED-4728-9ECB-D82C8EF23D44}" sibTransId="{15247B6B-B49C-42EB-8A40-009A10A2E14D}"/>
    <dgm:cxn modelId="{C818373B-240C-4DA1-960C-EB7268589ECF}" type="presOf" srcId="{7B16DE8F-A9B2-448A-8366-B152A2C73AEC}" destId="{235148ED-1B17-49B6-8706-0EEF8190BC05}" srcOrd="0" destOrd="0" presId="urn:microsoft.com/office/officeart/2008/layout/LinedList"/>
    <dgm:cxn modelId="{9ACDEE5D-57A6-4B24-BEC5-85137605EA93}" type="presOf" srcId="{62DCB984-0465-4783-9D29-7A355B8CD431}" destId="{891CFBD8-603C-4737-AFE2-FD539D35202B}" srcOrd="0" destOrd="0" presId="urn:microsoft.com/office/officeart/2008/layout/LinedList"/>
    <dgm:cxn modelId="{CCA8A750-3569-45D8-BE9C-30BBAFB7A313}" srcId="{95AA4BE6-7B95-419E-88AC-C214CD10A276}" destId="{51BFFB9E-BE9A-4899-9D6A-D0DE5191169F}" srcOrd="0" destOrd="0" parTransId="{E980307E-3CFF-41DE-8A04-BCF4490207FC}" sibTransId="{FFE8E638-E03A-4B02-B9CA-3588BBB1BD90}"/>
    <dgm:cxn modelId="{DA27F376-3D58-41E3-8A89-3EB8B68EDDBF}" type="presOf" srcId="{4C48550D-6F45-4460-A77F-5801BD365B4B}" destId="{66B07FC2-FDD2-499E-995B-D86A9CE987D7}" srcOrd="0" destOrd="0" presId="urn:microsoft.com/office/officeart/2008/layout/LinedList"/>
    <dgm:cxn modelId="{8721C08C-F5AC-47A8-8D42-E3B5F88EF9E9}" srcId="{95AA4BE6-7B95-419E-88AC-C214CD10A276}" destId="{62DCB984-0465-4783-9D29-7A355B8CD431}" srcOrd="2" destOrd="0" parTransId="{0926FF7B-AE28-4D0D-9803-05904BB14D82}" sibTransId="{FA7099FB-4ED5-47CC-ABD5-C349DF288AA9}"/>
    <dgm:cxn modelId="{C79EA4A3-DEC2-4D1F-BC5A-9BD5339FA640}" type="presOf" srcId="{51BFFB9E-BE9A-4899-9D6A-D0DE5191169F}" destId="{FE8A7D2D-0FCE-4523-9EF6-0E41DA51B52A}" srcOrd="0" destOrd="0" presId="urn:microsoft.com/office/officeart/2008/layout/LinedList"/>
    <dgm:cxn modelId="{657FE2AB-B9A4-454E-9662-6C96FE27B280}" srcId="{95AA4BE6-7B95-419E-88AC-C214CD10A276}" destId="{5CBF8621-830A-4E64-96C7-0D21EF2BD69B}" srcOrd="4" destOrd="0" parTransId="{0EBF221B-86ED-4C61-8A79-817C27C435BF}" sibTransId="{8312FB7D-7A48-47D4-B3C9-A12A28C39917}"/>
    <dgm:cxn modelId="{6F8977B3-7DF6-46F0-B9B6-FDF84E219D89}" type="presOf" srcId="{5CBF8621-830A-4E64-96C7-0D21EF2BD69B}" destId="{DC05DDB4-37F4-4CAD-ABFD-D1D3CCF1B14B}" srcOrd="0" destOrd="0" presId="urn:microsoft.com/office/officeart/2008/layout/LinedList"/>
    <dgm:cxn modelId="{5A19CFB4-D7BD-4151-8D46-A846C3F72893}" type="presOf" srcId="{3D6C1D69-680A-4540-A49F-AB5A9AAFE512}" destId="{1CAAF60B-A896-4116-B250-C0216D00341A}" srcOrd="0" destOrd="0" presId="urn:microsoft.com/office/officeart/2008/layout/LinedList"/>
    <dgm:cxn modelId="{60B821B7-3CF2-4251-925D-9110C6FE4A16}" srcId="{5CBF8621-830A-4E64-96C7-0D21EF2BD69B}" destId="{1CD25890-4219-49FB-BABA-21AC4E0D749D}" srcOrd="0" destOrd="0" parTransId="{F627FD90-E7FD-4DDA-89D3-F6F1A136738B}" sibTransId="{9D887E80-531E-4DFB-B91D-F973F71A9C52}"/>
    <dgm:cxn modelId="{F5AD87BC-818B-4DB2-A1FB-4EE23E761521}" srcId="{29E98C47-33B7-4AC4-96BA-A5BDA704749C}" destId="{CAE8F628-A145-4367-9FD2-1A31DDFD097B}" srcOrd="0" destOrd="0" parTransId="{12280442-26E6-4468-AFE5-B3379D1791CA}" sibTransId="{E2280EFE-B1EB-4CFF-9E12-D43B082DD411}"/>
    <dgm:cxn modelId="{4C7E8DC5-3C8A-4071-9F2D-487079A5DC8B}" type="presOf" srcId="{CAE8F628-A145-4367-9FD2-1A31DDFD097B}" destId="{0C6E375F-B23C-44E3-A31E-EB107C73E724}" srcOrd="0" destOrd="0" presId="urn:microsoft.com/office/officeart/2008/layout/LinedList"/>
    <dgm:cxn modelId="{AF4478C6-1F2C-4A68-B32F-8AC2124BB6C8}" srcId="{62DCB984-0465-4783-9D29-7A355B8CD431}" destId="{3D6C1D69-680A-4540-A49F-AB5A9AAFE512}" srcOrd="0" destOrd="0" parTransId="{965C1635-03F8-4693-9FB9-6DD5BE3FB5F1}" sibTransId="{F8C7C945-A32C-4B24-A02F-B56C627A17A6}"/>
    <dgm:cxn modelId="{91FA05D0-0C42-4F49-830A-9AA9D604714D}" srcId="{B2A90E5F-D331-49B4-9663-F6F8E689D00E}" destId="{4C48550D-6F45-4460-A77F-5801BD365B4B}" srcOrd="0" destOrd="0" parTransId="{77C8E638-52C3-493D-81B1-D15557F71389}" sibTransId="{208E77C6-CDFD-4034-AD88-8BEBC702B435}"/>
    <dgm:cxn modelId="{91CDE9DC-3DE0-46A2-BDE7-BCA4AA5B1CEB}" type="presOf" srcId="{1CD25890-4219-49FB-BABA-21AC4E0D749D}" destId="{33C73AA7-8A9F-4043-811C-119B88132D3C}" srcOrd="0" destOrd="0" presId="urn:microsoft.com/office/officeart/2008/layout/LinedList"/>
    <dgm:cxn modelId="{1C4426E6-B671-4218-BD3F-EBD1ECB58031}" srcId="{95AA4BE6-7B95-419E-88AC-C214CD10A276}" destId="{B2A90E5F-D331-49B4-9663-F6F8E689D00E}" srcOrd="3" destOrd="0" parTransId="{B6656DC0-2FF2-4A22-AED9-1E2FAB1674A1}" sibTransId="{1E0F4511-29E8-4E78-ABC1-49009922E900}"/>
    <dgm:cxn modelId="{236DAEE6-2890-47D9-8E71-31DE774279D2}" type="presOf" srcId="{B2A90E5F-D331-49B4-9663-F6F8E689D00E}" destId="{079F48BF-3CB1-46BC-9AF5-0B7EF712F093}" srcOrd="0" destOrd="0" presId="urn:microsoft.com/office/officeart/2008/layout/LinedList"/>
    <dgm:cxn modelId="{FF4D23CE-869D-42C6-A7C2-E39614374817}" type="presParOf" srcId="{F66DB4C0-EA41-4F3F-B215-E8D25545D03E}" destId="{242D917A-CAF7-4E38-B855-01C0DF5133EE}" srcOrd="0" destOrd="0" presId="urn:microsoft.com/office/officeart/2008/layout/LinedList"/>
    <dgm:cxn modelId="{9E1ADDD4-DB12-4200-B750-22368AF5F247}" type="presParOf" srcId="{F66DB4C0-EA41-4F3F-B215-E8D25545D03E}" destId="{A2F7EA06-562C-4F4D-89AB-8DAF81A00FD4}" srcOrd="1" destOrd="0" presId="urn:microsoft.com/office/officeart/2008/layout/LinedList"/>
    <dgm:cxn modelId="{B7EDBEEF-85B8-43A6-8AAC-6CBBE6FBA2B9}" type="presParOf" srcId="{A2F7EA06-562C-4F4D-89AB-8DAF81A00FD4}" destId="{FE8A7D2D-0FCE-4523-9EF6-0E41DA51B52A}" srcOrd="0" destOrd="0" presId="urn:microsoft.com/office/officeart/2008/layout/LinedList"/>
    <dgm:cxn modelId="{9FB547BC-3DCD-40C3-A659-4D19147C3414}" type="presParOf" srcId="{A2F7EA06-562C-4F4D-89AB-8DAF81A00FD4}" destId="{6DD33A62-86E6-492B-881D-91955EF678F9}" srcOrd="1" destOrd="0" presId="urn:microsoft.com/office/officeart/2008/layout/LinedList"/>
    <dgm:cxn modelId="{42A770C2-8B1D-447E-8E8B-178F645A0EED}" type="presParOf" srcId="{6DD33A62-86E6-492B-881D-91955EF678F9}" destId="{DEF73228-6530-4206-A599-DC048ADA2336}" srcOrd="0" destOrd="0" presId="urn:microsoft.com/office/officeart/2008/layout/LinedList"/>
    <dgm:cxn modelId="{38F94BD7-B595-4F9F-83B3-0A5426952136}" type="presParOf" srcId="{6DD33A62-86E6-492B-881D-91955EF678F9}" destId="{AA7B1843-1396-4851-A352-60255ECF0432}" srcOrd="1" destOrd="0" presId="urn:microsoft.com/office/officeart/2008/layout/LinedList"/>
    <dgm:cxn modelId="{730E1272-802F-479B-A891-32C76976B8C3}" type="presParOf" srcId="{AA7B1843-1396-4851-A352-60255ECF0432}" destId="{6DA57B3E-13F7-4800-8FC1-F8492DA434D3}" srcOrd="0" destOrd="0" presId="urn:microsoft.com/office/officeart/2008/layout/LinedList"/>
    <dgm:cxn modelId="{170EDF87-A459-4B0F-BFCF-D30F8537B917}" type="presParOf" srcId="{AA7B1843-1396-4851-A352-60255ECF0432}" destId="{235148ED-1B17-49B6-8706-0EEF8190BC05}" srcOrd="1" destOrd="0" presId="urn:microsoft.com/office/officeart/2008/layout/LinedList"/>
    <dgm:cxn modelId="{5A8A7310-E4E8-4E94-941B-0DA3932094AA}" type="presParOf" srcId="{AA7B1843-1396-4851-A352-60255ECF0432}" destId="{DEA6D22D-8877-4053-A3D0-695A6E80631A}" srcOrd="2" destOrd="0" presId="urn:microsoft.com/office/officeart/2008/layout/LinedList"/>
    <dgm:cxn modelId="{0C762AD9-FA13-481D-80F1-EE3401E72429}" type="presParOf" srcId="{6DD33A62-86E6-492B-881D-91955EF678F9}" destId="{5F761B56-D6FE-4105-9FE0-377085FBACF1}" srcOrd="2" destOrd="0" presId="urn:microsoft.com/office/officeart/2008/layout/LinedList"/>
    <dgm:cxn modelId="{BAF2A3FE-C721-4206-B73F-E15A9D93F053}" type="presParOf" srcId="{6DD33A62-86E6-492B-881D-91955EF678F9}" destId="{B6DE6C9F-0EC6-4B22-B6B4-9B34B5275430}" srcOrd="3" destOrd="0" presId="urn:microsoft.com/office/officeart/2008/layout/LinedList"/>
    <dgm:cxn modelId="{863C0EB1-79AB-4130-A0B3-9078A6AAB9CE}" type="presParOf" srcId="{F66DB4C0-EA41-4F3F-B215-E8D25545D03E}" destId="{3AAB6A35-98BF-4F22-AEDF-88078B460750}" srcOrd="2" destOrd="0" presId="urn:microsoft.com/office/officeart/2008/layout/LinedList"/>
    <dgm:cxn modelId="{B77905D1-B2B8-4CAB-9E36-0CC773B435F3}" type="presParOf" srcId="{F66DB4C0-EA41-4F3F-B215-E8D25545D03E}" destId="{A0418FE8-40DC-49C2-B44E-B5AEEC8C9C04}" srcOrd="3" destOrd="0" presId="urn:microsoft.com/office/officeart/2008/layout/LinedList"/>
    <dgm:cxn modelId="{C2424BEE-9AA1-488A-9CA8-3BC093C4612C}" type="presParOf" srcId="{A0418FE8-40DC-49C2-B44E-B5AEEC8C9C04}" destId="{CCDFB570-AE3E-430C-A209-8A84FB52829B}" srcOrd="0" destOrd="0" presId="urn:microsoft.com/office/officeart/2008/layout/LinedList"/>
    <dgm:cxn modelId="{65CA0E2C-FC92-4EF1-BFF7-DB1486A6AB7B}" type="presParOf" srcId="{A0418FE8-40DC-49C2-B44E-B5AEEC8C9C04}" destId="{3A61C739-8A21-42AB-95C5-62103FC62CDF}" srcOrd="1" destOrd="0" presId="urn:microsoft.com/office/officeart/2008/layout/LinedList"/>
    <dgm:cxn modelId="{4F0637A2-C7A9-4F1B-9A1A-6BA009C39BFA}" type="presParOf" srcId="{3A61C739-8A21-42AB-95C5-62103FC62CDF}" destId="{393E7E03-26E4-4B5C-AB56-9DEC92ECA193}" srcOrd="0" destOrd="0" presId="urn:microsoft.com/office/officeart/2008/layout/LinedList"/>
    <dgm:cxn modelId="{681CD4E4-2F37-494E-BA1C-7191451FF4C4}" type="presParOf" srcId="{3A61C739-8A21-42AB-95C5-62103FC62CDF}" destId="{B91B104F-8796-4A72-A6EE-FBAF07B37328}" srcOrd="1" destOrd="0" presId="urn:microsoft.com/office/officeart/2008/layout/LinedList"/>
    <dgm:cxn modelId="{AD0D9AEF-5F39-46C8-A059-DE5B3C64AED0}" type="presParOf" srcId="{B91B104F-8796-4A72-A6EE-FBAF07B37328}" destId="{54CA7124-AF51-4EAD-9102-9CD58DDC0FD1}" srcOrd="0" destOrd="0" presId="urn:microsoft.com/office/officeart/2008/layout/LinedList"/>
    <dgm:cxn modelId="{EEF7D37B-837B-4422-B2BC-11E32E12D11E}" type="presParOf" srcId="{B91B104F-8796-4A72-A6EE-FBAF07B37328}" destId="{0C6E375F-B23C-44E3-A31E-EB107C73E724}" srcOrd="1" destOrd="0" presId="urn:microsoft.com/office/officeart/2008/layout/LinedList"/>
    <dgm:cxn modelId="{AC9128FA-2FC3-43D3-8E57-A493AA2F318B}" type="presParOf" srcId="{B91B104F-8796-4A72-A6EE-FBAF07B37328}" destId="{2E2B570E-0A03-492B-9E00-D3C245FA0530}" srcOrd="2" destOrd="0" presId="urn:microsoft.com/office/officeart/2008/layout/LinedList"/>
    <dgm:cxn modelId="{5B2CC221-50CB-4A30-8C56-4C667C115478}" type="presParOf" srcId="{3A61C739-8A21-42AB-95C5-62103FC62CDF}" destId="{D198812E-6CA0-416F-9AA1-FB839F6F174B}" srcOrd="2" destOrd="0" presId="urn:microsoft.com/office/officeart/2008/layout/LinedList"/>
    <dgm:cxn modelId="{9F7FD2C4-503E-4D30-B6FA-917A74DF6A4E}" type="presParOf" srcId="{3A61C739-8A21-42AB-95C5-62103FC62CDF}" destId="{79D65768-9AE6-47A4-827E-0F95BA690CF9}" srcOrd="3" destOrd="0" presId="urn:microsoft.com/office/officeart/2008/layout/LinedList"/>
    <dgm:cxn modelId="{C4854353-FE79-4663-B8A6-81AA7AE39FBB}" type="presParOf" srcId="{F66DB4C0-EA41-4F3F-B215-E8D25545D03E}" destId="{4CF230AC-A317-480A-9263-6CF70C88DE52}" srcOrd="4" destOrd="0" presId="urn:microsoft.com/office/officeart/2008/layout/LinedList"/>
    <dgm:cxn modelId="{3D08B137-9957-417F-ABCC-E6D78994DED2}" type="presParOf" srcId="{F66DB4C0-EA41-4F3F-B215-E8D25545D03E}" destId="{3B8443B2-0AA9-48BA-8AFF-8E0521FE6743}" srcOrd="5" destOrd="0" presId="urn:microsoft.com/office/officeart/2008/layout/LinedList"/>
    <dgm:cxn modelId="{83502EDA-533A-47F1-AA48-782C226E5EE0}" type="presParOf" srcId="{3B8443B2-0AA9-48BA-8AFF-8E0521FE6743}" destId="{891CFBD8-603C-4737-AFE2-FD539D35202B}" srcOrd="0" destOrd="0" presId="urn:microsoft.com/office/officeart/2008/layout/LinedList"/>
    <dgm:cxn modelId="{656528FF-C9F0-4C60-A294-9DF6246E6F3D}" type="presParOf" srcId="{3B8443B2-0AA9-48BA-8AFF-8E0521FE6743}" destId="{18990521-1182-490E-8AF5-3A70159779CC}" srcOrd="1" destOrd="0" presId="urn:microsoft.com/office/officeart/2008/layout/LinedList"/>
    <dgm:cxn modelId="{ABA3F7E4-2648-47CE-BC4D-EC5AAD48F8A3}" type="presParOf" srcId="{18990521-1182-490E-8AF5-3A70159779CC}" destId="{8DB8B10E-D8A6-4EC3-8468-32C351C93B25}" srcOrd="0" destOrd="0" presId="urn:microsoft.com/office/officeart/2008/layout/LinedList"/>
    <dgm:cxn modelId="{ECA32019-91BF-45B7-9FBA-9EBFDD1CC1A6}" type="presParOf" srcId="{18990521-1182-490E-8AF5-3A70159779CC}" destId="{D7507B32-D17E-40ED-9D92-163F3B8A377E}" srcOrd="1" destOrd="0" presId="urn:microsoft.com/office/officeart/2008/layout/LinedList"/>
    <dgm:cxn modelId="{14C62882-52A8-434E-B3AF-DF28DE255FAF}" type="presParOf" srcId="{D7507B32-D17E-40ED-9D92-163F3B8A377E}" destId="{DE9010B5-CBC7-4887-AEDD-41A2EAE7405C}" srcOrd="0" destOrd="0" presId="urn:microsoft.com/office/officeart/2008/layout/LinedList"/>
    <dgm:cxn modelId="{963C2F1E-4FE9-4F8E-AEEB-BE112A6CD6E7}" type="presParOf" srcId="{D7507B32-D17E-40ED-9D92-163F3B8A377E}" destId="{1CAAF60B-A896-4116-B250-C0216D00341A}" srcOrd="1" destOrd="0" presId="urn:microsoft.com/office/officeart/2008/layout/LinedList"/>
    <dgm:cxn modelId="{1A3146A9-6FB0-4568-8DAC-4C5B872E9745}" type="presParOf" srcId="{D7507B32-D17E-40ED-9D92-163F3B8A377E}" destId="{BC466B9E-559E-4E4B-87E7-D44C56FECA29}" srcOrd="2" destOrd="0" presId="urn:microsoft.com/office/officeart/2008/layout/LinedList"/>
    <dgm:cxn modelId="{EA8F6624-CA40-4E68-A8FE-981B7876BFE3}" type="presParOf" srcId="{18990521-1182-490E-8AF5-3A70159779CC}" destId="{B7DE1B20-82A1-413E-AC8C-2E90B5E1FC93}" srcOrd="2" destOrd="0" presId="urn:microsoft.com/office/officeart/2008/layout/LinedList"/>
    <dgm:cxn modelId="{73EE6606-4B2B-4601-8FA3-1A16E7FB56BA}" type="presParOf" srcId="{18990521-1182-490E-8AF5-3A70159779CC}" destId="{4087360C-5A21-4A16-833D-C00135EA46C3}" srcOrd="3" destOrd="0" presId="urn:microsoft.com/office/officeart/2008/layout/LinedList"/>
    <dgm:cxn modelId="{F6B5E5A4-70DA-464A-99EB-1DC86C843168}" type="presParOf" srcId="{F66DB4C0-EA41-4F3F-B215-E8D25545D03E}" destId="{088E295B-F19F-49C2-B670-2ED1EF14ADB3}" srcOrd="6" destOrd="0" presId="urn:microsoft.com/office/officeart/2008/layout/LinedList"/>
    <dgm:cxn modelId="{8E5F83D0-DAF5-4626-A1FE-B7A071B41C72}" type="presParOf" srcId="{F66DB4C0-EA41-4F3F-B215-E8D25545D03E}" destId="{E4C29F7A-3D6D-4D05-8514-45640EAEA94C}" srcOrd="7" destOrd="0" presId="urn:microsoft.com/office/officeart/2008/layout/LinedList"/>
    <dgm:cxn modelId="{4E6D48A1-BF53-40E5-BD5B-CCAF8DEDF080}" type="presParOf" srcId="{E4C29F7A-3D6D-4D05-8514-45640EAEA94C}" destId="{079F48BF-3CB1-46BC-9AF5-0B7EF712F093}" srcOrd="0" destOrd="0" presId="urn:microsoft.com/office/officeart/2008/layout/LinedList"/>
    <dgm:cxn modelId="{4590877D-11B0-414F-A8F7-2F83137F49B4}" type="presParOf" srcId="{E4C29F7A-3D6D-4D05-8514-45640EAEA94C}" destId="{F1928CDC-2F50-496D-A1BD-3AC83297C841}" srcOrd="1" destOrd="0" presId="urn:microsoft.com/office/officeart/2008/layout/LinedList"/>
    <dgm:cxn modelId="{B465F4A6-7F2B-416B-AE3C-39C2F2FB55DB}" type="presParOf" srcId="{F1928CDC-2F50-496D-A1BD-3AC83297C841}" destId="{34F367F7-77BB-4F69-929B-88613B06AEF6}" srcOrd="0" destOrd="0" presId="urn:microsoft.com/office/officeart/2008/layout/LinedList"/>
    <dgm:cxn modelId="{DFB41544-862C-4A53-8164-48CBCF1CDFD9}" type="presParOf" srcId="{F1928CDC-2F50-496D-A1BD-3AC83297C841}" destId="{06E6D782-4CF3-4EF4-AA68-3FC4AC2B2B02}" srcOrd="1" destOrd="0" presId="urn:microsoft.com/office/officeart/2008/layout/LinedList"/>
    <dgm:cxn modelId="{6BD70C73-C9D5-47F7-9785-9B630587BDDF}" type="presParOf" srcId="{06E6D782-4CF3-4EF4-AA68-3FC4AC2B2B02}" destId="{262B591D-8053-4D37-855E-0D8585153324}" srcOrd="0" destOrd="0" presId="urn:microsoft.com/office/officeart/2008/layout/LinedList"/>
    <dgm:cxn modelId="{8C9A50D9-2756-4BC5-A1E9-894046E0D7BC}" type="presParOf" srcId="{06E6D782-4CF3-4EF4-AA68-3FC4AC2B2B02}" destId="{66B07FC2-FDD2-499E-995B-D86A9CE987D7}" srcOrd="1" destOrd="0" presId="urn:microsoft.com/office/officeart/2008/layout/LinedList"/>
    <dgm:cxn modelId="{C35BA75A-38C8-4A15-9F36-97E38A2CBE48}" type="presParOf" srcId="{06E6D782-4CF3-4EF4-AA68-3FC4AC2B2B02}" destId="{8191AFD8-8D20-49D0-88D6-43CB7C44E453}" srcOrd="2" destOrd="0" presId="urn:microsoft.com/office/officeart/2008/layout/LinedList"/>
    <dgm:cxn modelId="{F495AE06-0F25-4FDB-BCB2-028093CFD237}" type="presParOf" srcId="{F1928CDC-2F50-496D-A1BD-3AC83297C841}" destId="{9590244F-5739-4F9C-9A95-37D0C3C35583}" srcOrd="2" destOrd="0" presId="urn:microsoft.com/office/officeart/2008/layout/LinedList"/>
    <dgm:cxn modelId="{5A17F059-14FD-4081-90D9-3F57D6A702FA}" type="presParOf" srcId="{F1928CDC-2F50-496D-A1BD-3AC83297C841}" destId="{7DDB0AF3-C5F4-4533-9411-0B668D7839AA}" srcOrd="3" destOrd="0" presId="urn:microsoft.com/office/officeart/2008/layout/LinedList"/>
    <dgm:cxn modelId="{14C0F47D-CAB2-4FC0-BB76-7AF8984EB679}" type="presParOf" srcId="{F66DB4C0-EA41-4F3F-B215-E8D25545D03E}" destId="{24EA5685-65C3-4164-9D3D-65525A155B5D}" srcOrd="8" destOrd="0" presId="urn:microsoft.com/office/officeart/2008/layout/LinedList"/>
    <dgm:cxn modelId="{6E727B58-6982-41B2-9994-30955EB4C04C}" type="presParOf" srcId="{F66DB4C0-EA41-4F3F-B215-E8D25545D03E}" destId="{BBF7312C-D059-47A6-866F-7D8A8D868817}" srcOrd="9" destOrd="0" presId="urn:microsoft.com/office/officeart/2008/layout/LinedList"/>
    <dgm:cxn modelId="{8460C2A5-2236-4AB3-98A9-59A321C058AC}" type="presParOf" srcId="{BBF7312C-D059-47A6-866F-7D8A8D868817}" destId="{DC05DDB4-37F4-4CAD-ABFD-D1D3CCF1B14B}" srcOrd="0" destOrd="0" presId="urn:microsoft.com/office/officeart/2008/layout/LinedList"/>
    <dgm:cxn modelId="{9C799B3D-49D8-463E-BD74-7CAE41018BD2}" type="presParOf" srcId="{BBF7312C-D059-47A6-866F-7D8A8D868817}" destId="{61E50155-F656-4F1A-BCC2-A35C0F13F1D3}" srcOrd="1" destOrd="0" presId="urn:microsoft.com/office/officeart/2008/layout/LinedList"/>
    <dgm:cxn modelId="{8ABEEB92-BC34-4A3A-9D3B-A925B659F2E7}" type="presParOf" srcId="{61E50155-F656-4F1A-BCC2-A35C0F13F1D3}" destId="{02F00EC4-828B-47AA-9668-DB93FBA80062}" srcOrd="0" destOrd="0" presId="urn:microsoft.com/office/officeart/2008/layout/LinedList"/>
    <dgm:cxn modelId="{BF25A2D7-F1A2-4E93-805F-60088FA8DFEB}" type="presParOf" srcId="{61E50155-F656-4F1A-BCC2-A35C0F13F1D3}" destId="{B756A2D4-6A60-4668-A226-81ADA4A6225E}" srcOrd="1" destOrd="0" presId="urn:microsoft.com/office/officeart/2008/layout/LinedList"/>
    <dgm:cxn modelId="{D2EE83B1-77E2-42E2-8E3F-5C72EC4D9C75}" type="presParOf" srcId="{B756A2D4-6A60-4668-A226-81ADA4A6225E}" destId="{866F2FC3-9EC3-4F56-BD66-F582BE3C36D7}" srcOrd="0" destOrd="0" presId="urn:microsoft.com/office/officeart/2008/layout/LinedList"/>
    <dgm:cxn modelId="{3B202542-9777-4662-9216-93BF6DE9B722}" type="presParOf" srcId="{B756A2D4-6A60-4668-A226-81ADA4A6225E}" destId="{33C73AA7-8A9F-4043-811C-119B88132D3C}" srcOrd="1" destOrd="0" presId="urn:microsoft.com/office/officeart/2008/layout/LinedList"/>
    <dgm:cxn modelId="{6089460F-52DC-4337-A191-0A0F06069C1B}" type="presParOf" srcId="{B756A2D4-6A60-4668-A226-81ADA4A6225E}" destId="{555D3558-E33B-47F3-B7D2-596AD90C5A50}" srcOrd="2" destOrd="0" presId="urn:microsoft.com/office/officeart/2008/layout/LinedList"/>
    <dgm:cxn modelId="{F596E303-E354-4E3C-B0CA-69B7F6B1C86A}" type="presParOf" srcId="{61E50155-F656-4F1A-BCC2-A35C0F13F1D3}" destId="{456DF386-0AF5-4DA9-B38D-7AC1E8FDAADB}" srcOrd="2" destOrd="0" presId="urn:microsoft.com/office/officeart/2008/layout/LinedList"/>
    <dgm:cxn modelId="{FCE1726F-EDFE-4D15-908D-7D2688B85B1A}" type="presParOf" srcId="{61E50155-F656-4F1A-BCC2-A35C0F13F1D3}" destId="{644396FE-459E-4EC6-BFB5-E69622E047F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filter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8A3718F-7A26-4D62-B91C-A487DF40ECA6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E429CF91-C167-4369-834F-E5AC6CF90B54}" type="parTrans" cxnId="{5EC7EFFE-5702-4BFF-A110-D1CB0358E152}">
      <dgm:prSet/>
      <dgm:spPr/>
      <dgm:t>
        <a:bodyPr/>
        <a:lstStyle/>
        <a:p>
          <a:endParaRPr lang="en-US"/>
        </a:p>
      </dgm:t>
    </dgm:pt>
    <dgm:pt modelId="{41DF8633-1E5B-45CD-ADB2-D90E060D59DD}" type="sibTrans" cxnId="{5EC7EFFE-5702-4BFF-A110-D1CB0358E152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5140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F2437F84-DD7D-4B27-ACF7-931A96B8D5F4}" type="presOf" srcId="{28A3718F-7A26-4D62-B91C-A487DF40ECA6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5EC7EFFE-5702-4BFF-A110-D1CB0358E152}" srcId="{EA4B9B05-CDB4-4E56-BFD2-988E55BF5C04}" destId="{28A3718F-7A26-4D62-B91C-A487DF40ECA6}" srcOrd="0" destOrd="0" parTransId="{E429CF91-C167-4369-834F-E5AC6CF90B54}" sibTransId="{41DF8633-1E5B-45CD-ADB2-D90E060D59DD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arrange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53D423A-A830-42BB-9D1B-A0CD43396373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772CD7FB-A001-4931-A3F7-6547B8ECC36A}" type="parTrans" cxnId="{030BE8E8-CE5B-4AAC-A624-5A73F49C2684}">
      <dgm:prSet/>
      <dgm:spPr/>
      <dgm:t>
        <a:bodyPr/>
        <a:lstStyle/>
        <a:p>
          <a:endParaRPr lang="en-US"/>
        </a:p>
      </dgm:t>
    </dgm:pt>
    <dgm:pt modelId="{6B577DB5-96F9-458C-B10C-C0C6451003B2}" type="sibTrans" cxnId="{030BE8E8-CE5B-4AAC-A624-5A73F49C2684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2874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2DAC5BC1-170E-4552-B1A0-A54998FE1686}" type="presOf" srcId="{053D423A-A830-42BB-9D1B-A0CD4339637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030BE8E8-CE5B-4AAC-A624-5A73F49C2684}" srcId="{EA4B9B05-CDB4-4E56-BFD2-988E55BF5C04}" destId="{053D423A-A830-42BB-9D1B-A0CD43396373}" srcOrd="0" destOrd="0" parTransId="{772CD7FB-A001-4931-A3F7-6547B8ECC36A}" sibTransId="{6B577DB5-96F9-458C-B10C-C0C6451003B2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slice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B446BF4-96D9-436C-A001-28A28CDF8624}">
      <dgm:prSet custT="1"/>
      <dgm:spPr/>
      <dgm:t>
        <a:bodyPr/>
        <a:lstStyle/>
        <a:p>
          <a:pPr>
            <a:buNone/>
          </a:pPr>
          <a:r>
            <a:rPr lang="pt-BR" sz="4500" dirty="0"/>
            <a:t>max, min, </a:t>
          </a:r>
          <a:r>
            <a:rPr lang="pt-BR" sz="4500" dirty="0" err="1"/>
            <a:t>head</a:t>
          </a:r>
          <a:r>
            <a:rPr lang="pt-BR" sz="4500" dirty="0"/>
            <a:t>, </a:t>
          </a:r>
          <a:r>
            <a:rPr lang="pt-BR" sz="4500" dirty="0" err="1"/>
            <a:t>tail</a:t>
          </a:r>
          <a:r>
            <a:rPr lang="pt-BR" sz="4500" dirty="0"/>
            <a:t>, sample</a:t>
          </a:r>
          <a:endParaRPr lang="en-US" sz="4500" dirty="0"/>
        </a:p>
      </dgm:t>
    </dgm:pt>
    <dgm:pt modelId="{5168F530-FCDA-4D1D-BC08-A024A73F7B9C}" type="parTrans" cxnId="{464F9F07-B8A0-4A28-BC29-C7640135CD17}">
      <dgm:prSet/>
      <dgm:spPr/>
      <dgm:t>
        <a:bodyPr/>
        <a:lstStyle/>
        <a:p>
          <a:endParaRPr lang="en-US"/>
        </a:p>
      </dgm:t>
    </dgm:pt>
    <dgm:pt modelId="{816EC8B3-A70B-483C-8FD9-443211343780}" type="sibTrans" cxnId="{464F9F07-B8A0-4A28-BC29-C7640135CD1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0914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464F9F07-B8A0-4A28-BC29-C7640135CD17}" srcId="{EA4B9B05-CDB4-4E56-BFD2-988E55BF5C04}" destId="{2B446BF4-96D9-436C-A001-28A28CDF8624}" srcOrd="0" destOrd="0" parTransId="{5168F530-FCDA-4D1D-BC08-A024A73F7B9C}" sibTransId="{816EC8B3-A70B-483C-8FD9-443211343780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20154BF-7AD6-4C4E-A836-CD6BE7C897AB}" type="presOf" srcId="{2B446BF4-96D9-436C-A001-28A28CDF8624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/>
            <a:t>sample_*()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3897DA5A-E899-4C12-A149-5EA366BBDD4D}">
      <dgm:prSet custT="1"/>
      <dgm:spPr/>
      <dgm:t>
        <a:bodyPr/>
        <a:lstStyle/>
        <a:p>
          <a:pPr>
            <a:buNone/>
          </a:pPr>
          <a:r>
            <a:rPr lang="pt-BR" sz="4500" dirty="0" err="1"/>
            <a:t>frac</a:t>
          </a:r>
          <a:r>
            <a:rPr lang="pt-BR" sz="4500" dirty="0"/>
            <a:t>, n, </a:t>
          </a:r>
          <a:endParaRPr lang="en-US" sz="4500" dirty="0"/>
        </a:p>
      </dgm:t>
    </dgm:pt>
    <dgm:pt modelId="{73287A00-E697-4C81-8D0E-CFC13D60FEBC}" type="parTrans" cxnId="{ACEEE9FF-B82B-4C02-B959-020310E18CB0}">
      <dgm:prSet/>
      <dgm:spPr/>
      <dgm:t>
        <a:bodyPr/>
        <a:lstStyle/>
        <a:p>
          <a:endParaRPr lang="en-US"/>
        </a:p>
      </dgm:t>
    </dgm:pt>
    <dgm:pt modelId="{9576C114-4E04-4173-B44E-F6C1B8A9DAB4}" type="sibTrans" cxnId="{ACEEE9FF-B82B-4C02-B959-020310E18CB0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8C028234-9940-4DB9-88F4-BAECD0290D4C}" type="presOf" srcId="{3897DA5A-E899-4C12-A149-5EA366BBDD4D}" destId="{D703BC44-CA8D-4090-A52A-66FB8278E8B0}" srcOrd="0" destOrd="1" presId="urn:microsoft.com/office/officeart/2005/8/layout/list1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ACEEE9FF-B82B-4C02-B959-020310E18CB0}" srcId="{EA4B9B05-CDB4-4E56-BFD2-988E55BF5C04}" destId="{3897DA5A-E899-4C12-A149-5EA366BBDD4D}" srcOrd="0" destOrd="0" parTransId="{73287A00-E697-4C81-8D0E-CFC13D60FEBC}" sibTransId="{9576C114-4E04-4173-B44E-F6C1B8A9DAB4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mutate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55B733F1-31EF-4656-B547-7CCD5E28F5E3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r>
            <a:rPr lang="pt-BR" sz="4500" dirty="0"/>
            <a:t>, </a:t>
          </a:r>
          <a:r>
            <a:rPr lang="pt-BR" sz="4500" dirty="0" err="1"/>
            <a:t>each</a:t>
          </a:r>
          <a:endParaRPr lang="en-US" sz="4500" dirty="0"/>
        </a:p>
      </dgm:t>
    </dgm:pt>
    <dgm:pt modelId="{BDF90C3B-B40B-4B7F-8ED4-BDC4D7DC4DD3}" type="parTrans" cxnId="{239FFDEF-3B86-44CA-A32C-09E882EE4D52}">
      <dgm:prSet/>
      <dgm:spPr/>
      <dgm:t>
        <a:bodyPr/>
        <a:lstStyle/>
        <a:p>
          <a:endParaRPr lang="en-US"/>
        </a:p>
      </dgm:t>
    </dgm:pt>
    <dgm:pt modelId="{25AFA091-889C-450D-9A82-D14FC8FCF301}" type="sibTrans" cxnId="{239FFDEF-3B86-44CA-A32C-09E882EE4D52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816F09CF-FA3A-46B7-A345-ECCCCE0964C5}" type="presOf" srcId="{55B733F1-31EF-4656-B547-7CCD5E28F5E3}" destId="{D703BC44-CA8D-4090-A52A-66FB8278E8B0}" srcOrd="0" destOrd="1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239FFDEF-3B86-44CA-A32C-09E882EE4D52}" srcId="{EA4B9B05-CDB4-4E56-BFD2-988E55BF5C04}" destId="{55B733F1-31EF-4656-B547-7CCD5E28F5E3}" srcOrd="0" destOrd="0" parTransId="{BDF90C3B-B40B-4B7F-8ED4-BDC4D7DC4DD3}" sibTransId="{25AFA091-889C-450D-9A82-D14FC8FCF30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r>
            <a:rPr lang="pt-BR" sz="4500" kern="1200" dirty="0"/>
            <a:t>, </a:t>
          </a:r>
          <a:r>
            <a:rPr lang="pt-BR" sz="4500" kern="1200" dirty="0" err="1"/>
            <a:t>with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31698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07104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b="0" kern="1200" dirty="0" err="1"/>
            <a:t>a</a:t>
          </a:r>
          <a:r>
            <a:rPr lang="pt-BR" sz="4500" kern="1200" dirty="0" err="1"/>
            <a:t>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write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b="0" kern="1200" dirty="0" err="1"/>
            <a:t>rds</a:t>
          </a:r>
          <a:r>
            <a:rPr lang="pt-BR" sz="4500" b="0" kern="1200" dirty="0"/>
            <a:t>, </a:t>
          </a:r>
          <a:r>
            <a:rPr lang="pt-BR" sz="4500" b="0" kern="1200" dirty="0" err="1"/>
            <a:t>csv</a:t>
          </a:r>
          <a:r>
            <a:rPr lang="pt-BR" sz="4500" b="0" kern="1200" dirty="0"/>
            <a:t>, csv2, </a:t>
          </a:r>
          <a:r>
            <a:rPr lang="pt-BR" sz="4500" b="0" kern="1200" dirty="0" err="1"/>
            <a:t>delim</a:t>
          </a:r>
          <a:r>
            <a:rPr lang="pt-BR" sz="4500" b="0" kern="1200" dirty="0"/>
            <a:t>, </a:t>
          </a:r>
          <a:r>
            <a:rPr lang="pt-BR" sz="4500" b="0" kern="1200" dirty="0" err="1"/>
            <a:t>tsv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geom_boxplot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i="1" kern="1200" dirty="0">
              <a:solidFill>
                <a:srgbClr val="03203D"/>
              </a:solidFill>
            </a:rPr>
            <a:t>: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a parte do código selecionada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</a:t>
          </a:r>
          <a:r>
            <a:rPr lang="pt-BR" sz="3600" i="1" kern="1200" dirty="0">
              <a:solidFill>
                <a:srgbClr val="03203D"/>
              </a:solidFill>
            </a:rPr>
            <a:t>script</a:t>
          </a:r>
          <a:endParaRPr lang="en-US" sz="3600" i="1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200" kern="1200" dirty="0">
              <a:solidFill>
                <a:srgbClr val="03203D"/>
              </a:solidFill>
            </a:rPr>
            <a:t>operador </a:t>
          </a:r>
          <a:r>
            <a:rPr lang="pt-BR" sz="3200" i="0" kern="1200" dirty="0">
              <a:solidFill>
                <a:srgbClr val="03203D"/>
              </a:solidFill>
            </a:rPr>
            <a:t>de</a:t>
          </a:r>
          <a:r>
            <a:rPr lang="pt-BR" sz="3200" i="1" kern="1200" dirty="0">
              <a:solidFill>
                <a:srgbClr val="03203D"/>
              </a:solidFill>
            </a:rPr>
            <a:t> </a:t>
          </a:r>
          <a:r>
            <a:rPr lang="pt-BR" sz="3200" i="0" kern="1200" dirty="0">
              <a:solidFill>
                <a:srgbClr val="03203D"/>
              </a:solidFill>
            </a:rPr>
            <a:t>atribuição: </a:t>
          </a:r>
          <a:r>
            <a:rPr lang="pt-BR" sz="3200" i="0" kern="1200" dirty="0">
              <a:solidFill>
                <a:srgbClr val="03203D"/>
              </a:solidFill>
              <a:sym typeface="Symbol" panose="05050102010706020507" pitchFamily="18" charset="2"/>
            </a:rPr>
            <a:t></a:t>
          </a:r>
          <a:r>
            <a:rPr lang="pt-BR" sz="3200" i="0" kern="1200" dirty="0">
              <a:solidFill>
                <a:srgbClr val="03203D"/>
              </a:solidFill>
            </a:rPr>
            <a:t>­</a:t>
          </a:r>
          <a:endParaRPr lang="en-US" sz="3200" i="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917A-CAF7-4E38-B855-01C0DF5133EE}">
      <dsp:nvSpPr>
        <dsp:cNvPr id="0" name=""/>
        <dsp:cNvSpPr/>
      </dsp:nvSpPr>
      <dsp:spPr>
        <a:xfrm>
          <a:off x="0" y="912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A7D2D-0FCE-4523-9EF6-0E41DA51B52A}">
      <dsp:nvSpPr>
        <dsp:cNvPr id="0" name=""/>
        <dsp:cNvSpPr/>
      </dsp:nvSpPr>
      <dsp:spPr>
        <a:xfrm>
          <a:off x="0" y="912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 dirty="0" err="1">
              <a:solidFill>
                <a:srgbClr val="03203D"/>
              </a:solidFill>
            </a:rPr>
            <a:t>sr</a:t>
          </a:r>
          <a:endParaRPr lang="en-US" sz="6500" u="none" kern="1200" dirty="0">
            <a:solidFill>
              <a:srgbClr val="03203D"/>
            </a:solidFill>
          </a:endParaRPr>
        </a:p>
      </dsp:txBody>
      <dsp:txXfrm>
        <a:off x="0" y="912"/>
        <a:ext cx="3017520" cy="1495267"/>
      </dsp:txXfrm>
    </dsp:sp>
    <dsp:sp modelId="{235148ED-1B17-49B6-8706-0EEF8190BC05}">
      <dsp:nvSpPr>
        <dsp:cNvPr id="0" name=""/>
        <dsp:cNvSpPr/>
      </dsp:nvSpPr>
      <dsp:spPr>
        <a:xfrm>
          <a:off x="3243834" y="68813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poupança - poupança pessoal dividida pelo rendimento disponível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8813"/>
        <a:ext cx="11843766" cy="1358006"/>
      </dsp:txXfrm>
    </dsp:sp>
    <dsp:sp modelId="{5F761B56-D6FE-4105-9FE0-377085FBACF1}">
      <dsp:nvSpPr>
        <dsp:cNvPr id="0" name=""/>
        <dsp:cNvSpPr/>
      </dsp:nvSpPr>
      <dsp:spPr>
        <a:xfrm>
          <a:off x="3017520" y="1426819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B6A35-98BF-4F22-AEDF-88078B460750}">
      <dsp:nvSpPr>
        <dsp:cNvPr id="0" name=""/>
        <dsp:cNvSpPr/>
      </dsp:nvSpPr>
      <dsp:spPr>
        <a:xfrm>
          <a:off x="0" y="1496180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B570-AE3E-430C-A209-8A84FB52829B}">
      <dsp:nvSpPr>
        <dsp:cNvPr id="0" name=""/>
        <dsp:cNvSpPr/>
      </dsp:nvSpPr>
      <dsp:spPr>
        <a:xfrm>
          <a:off x="0" y="1496180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pop15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1496180"/>
        <a:ext cx="3017520" cy="1495267"/>
      </dsp:txXfrm>
    </dsp:sp>
    <dsp:sp modelId="{0C6E375F-B23C-44E3-A31E-EB107C73E724}">
      <dsp:nvSpPr>
        <dsp:cNvPr id="0" name=""/>
        <dsp:cNvSpPr/>
      </dsp:nvSpPr>
      <dsp:spPr>
        <a:xfrm>
          <a:off x="3243834" y="1564080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menos de 15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1564080"/>
        <a:ext cx="11843766" cy="1358006"/>
      </dsp:txXfrm>
    </dsp:sp>
    <dsp:sp modelId="{D198812E-6CA0-416F-9AA1-FB839F6F174B}">
      <dsp:nvSpPr>
        <dsp:cNvPr id="0" name=""/>
        <dsp:cNvSpPr/>
      </dsp:nvSpPr>
      <dsp:spPr>
        <a:xfrm>
          <a:off x="3017520" y="2922086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30AC-A317-480A-9263-6CF70C88DE52}">
      <dsp:nvSpPr>
        <dsp:cNvPr id="0" name=""/>
        <dsp:cNvSpPr/>
      </dsp:nvSpPr>
      <dsp:spPr>
        <a:xfrm>
          <a:off x="0" y="2991447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FBD8-603C-4737-AFE2-FD539D35202B}">
      <dsp:nvSpPr>
        <dsp:cNvPr id="0" name=""/>
        <dsp:cNvSpPr/>
      </dsp:nvSpPr>
      <dsp:spPr>
        <a:xfrm>
          <a:off x="0" y="2991447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pop75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2991447"/>
        <a:ext cx="3017520" cy="1495267"/>
      </dsp:txXfrm>
    </dsp:sp>
    <dsp:sp modelId="{1CAAF60B-A896-4116-B250-C0216D00341A}">
      <dsp:nvSpPr>
        <dsp:cNvPr id="0" name=""/>
        <dsp:cNvSpPr/>
      </dsp:nvSpPr>
      <dsp:spPr>
        <a:xfrm>
          <a:off x="3243834" y="3059347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mais de 75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3059347"/>
        <a:ext cx="11843766" cy="1358006"/>
      </dsp:txXfrm>
    </dsp:sp>
    <dsp:sp modelId="{B7DE1B20-82A1-413E-AC8C-2E90B5E1FC93}">
      <dsp:nvSpPr>
        <dsp:cNvPr id="0" name=""/>
        <dsp:cNvSpPr/>
      </dsp:nvSpPr>
      <dsp:spPr>
        <a:xfrm>
          <a:off x="3017520" y="4417354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295B-F19F-49C2-B670-2ED1EF14ADB3}">
      <dsp:nvSpPr>
        <dsp:cNvPr id="0" name=""/>
        <dsp:cNvSpPr/>
      </dsp:nvSpPr>
      <dsp:spPr>
        <a:xfrm>
          <a:off x="0" y="4486714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48BF-3CB1-46BC-9AF5-0B7EF712F093}">
      <dsp:nvSpPr>
        <dsp:cNvPr id="0" name=""/>
        <dsp:cNvSpPr/>
      </dsp:nvSpPr>
      <dsp:spPr>
        <a:xfrm>
          <a:off x="0" y="4486714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dpi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4486714"/>
        <a:ext cx="3017520" cy="1495267"/>
      </dsp:txXfrm>
    </dsp:sp>
    <dsp:sp modelId="{66B07FC2-FDD2-499E-995B-D86A9CE987D7}">
      <dsp:nvSpPr>
        <dsp:cNvPr id="0" name=""/>
        <dsp:cNvSpPr/>
      </dsp:nvSpPr>
      <dsp:spPr>
        <a:xfrm>
          <a:off x="3243834" y="4554614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renda disponível per capita em dólares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4554614"/>
        <a:ext cx="11843766" cy="1358006"/>
      </dsp:txXfrm>
    </dsp:sp>
    <dsp:sp modelId="{9590244F-5739-4F9C-9A95-37D0C3C35583}">
      <dsp:nvSpPr>
        <dsp:cNvPr id="0" name=""/>
        <dsp:cNvSpPr/>
      </dsp:nvSpPr>
      <dsp:spPr>
        <a:xfrm>
          <a:off x="3017520" y="5912621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5685-65C3-4164-9D3D-65525A155B5D}">
      <dsp:nvSpPr>
        <dsp:cNvPr id="0" name=""/>
        <dsp:cNvSpPr/>
      </dsp:nvSpPr>
      <dsp:spPr>
        <a:xfrm>
          <a:off x="0" y="5981981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5DDB4-37F4-4CAD-ABFD-D1D3CCF1B14B}">
      <dsp:nvSpPr>
        <dsp:cNvPr id="0" name=""/>
        <dsp:cNvSpPr/>
      </dsp:nvSpPr>
      <dsp:spPr>
        <a:xfrm>
          <a:off x="0" y="5981981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ddpit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5981981"/>
        <a:ext cx="3017520" cy="1495267"/>
      </dsp:txXfrm>
    </dsp:sp>
    <dsp:sp modelId="{33C73AA7-8A9F-4043-811C-119B88132D3C}">
      <dsp:nvSpPr>
        <dsp:cNvPr id="0" name=""/>
        <dsp:cNvSpPr/>
      </dsp:nvSpPr>
      <dsp:spPr>
        <a:xfrm>
          <a:off x="3243834" y="6049882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crescimento percentual de dpi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049882"/>
        <a:ext cx="11843766" cy="1358006"/>
      </dsp:txXfrm>
    </dsp:sp>
    <dsp:sp modelId="{456DF386-0AF5-4DA9-B38D-7AC1E8FDAADB}">
      <dsp:nvSpPr>
        <dsp:cNvPr id="0" name=""/>
        <dsp:cNvSpPr/>
      </dsp:nvSpPr>
      <dsp:spPr>
        <a:xfrm>
          <a:off x="3017520" y="7407888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Verbos: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filter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76191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151597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arrange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19002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194408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66552"/>
          <a:ext cx="8897938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579" tIns="853948" rIns="690579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/>
            <a:t>max, min, </a:t>
          </a:r>
          <a:r>
            <a:rPr lang="pt-BR" sz="4500" kern="1200" dirty="0" err="1"/>
            <a:t>head</a:t>
          </a:r>
          <a:r>
            <a:rPr lang="pt-BR" sz="4500" kern="1200" dirty="0"/>
            <a:t>, </a:t>
          </a:r>
          <a:r>
            <a:rPr lang="pt-BR" sz="4500" kern="1200" dirty="0" err="1"/>
            <a:t>tail</a:t>
          </a:r>
          <a:r>
            <a:rPr lang="pt-BR" sz="4500" kern="1200" dirty="0"/>
            <a:t>, sample</a:t>
          </a:r>
          <a:endParaRPr lang="en-US" sz="4500" kern="1200" dirty="0"/>
        </a:p>
      </dsp:txBody>
      <dsp:txXfrm>
        <a:off x="0" y="1166552"/>
        <a:ext cx="8897938" cy="2610350"/>
      </dsp:txXfrm>
    </dsp:sp>
    <dsp:sp modelId="{6B61BDD0-664A-4143-BA05-8D9E89F4BAE9}">
      <dsp:nvSpPr>
        <dsp:cNvPr id="0" name=""/>
        <dsp:cNvSpPr/>
      </dsp:nvSpPr>
      <dsp:spPr>
        <a:xfrm>
          <a:off x="444896" y="360301"/>
          <a:ext cx="6228556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425" tIns="0" rIns="235425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520302" y="435707"/>
        <a:ext cx="6077744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frac</a:t>
          </a:r>
          <a:r>
            <a:rPr lang="pt-BR" sz="4500" kern="1200" dirty="0"/>
            <a:t>, n, 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r>
            <a:rPr lang="pt-BR" sz="4500" kern="1200" dirty="0"/>
            <a:t>, </a:t>
          </a:r>
          <a:r>
            <a:rPr lang="pt-BR" sz="4500" kern="1200" dirty="0" err="1"/>
            <a:t>each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Independência: não existe covariância entre os preditores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</a:t>
            </a:r>
            <a:r>
              <a:rPr lang="pt-BR" dirty="0" err="1"/>
              <a:t>logarítimica</a:t>
            </a:r>
            <a:r>
              <a:rPr lang="pt-BR" dirty="0"/>
              <a:t>, raiz quadrada, recíproca, arco se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REGRESSÃO LINEAR MÚLTIPLA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didática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(y &lt;- </a:t>
            </a:r>
            <a:r>
              <a:rPr lang="en-US" sz="2200" dirty="0" err="1"/>
              <a:t>as.matrix</a:t>
            </a:r>
            <a:r>
              <a:rPr lang="en-US" sz="2200" dirty="0"/>
              <a:t>(savings[,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as.matrix</a:t>
            </a:r>
            <a:r>
              <a:rPr lang="en-US" sz="2200" dirty="0"/>
              <a:t>(</a:t>
            </a:r>
            <a:r>
              <a:rPr lang="en-US" sz="2200" dirty="0" err="1"/>
              <a:t>data.frame</a:t>
            </a:r>
            <a:r>
              <a:rPr lang="en-US" sz="2200" dirty="0"/>
              <a:t>(Intercept = 1, savings[, -1])))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XtX</a:t>
            </a:r>
            <a:r>
              <a:rPr lang="en-US" sz="2200" dirty="0"/>
              <a:t> &lt;- t(X)%*%X)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inv_XtX</a:t>
            </a:r>
            <a:r>
              <a:rPr lang="en-US" sz="2200" dirty="0"/>
              <a:t> &lt;- solve(</a:t>
            </a:r>
            <a:r>
              <a:rPr lang="en-US" sz="2200" dirty="0" err="1"/>
              <a:t>XtX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(B &lt;- </a:t>
            </a:r>
            <a:r>
              <a:rPr lang="en-US" sz="2200" dirty="0" err="1"/>
              <a:t>inv_XtX</a:t>
            </a:r>
            <a:r>
              <a:rPr lang="en-US" sz="2200" dirty="0"/>
              <a:t>%*%t(X)%*%y)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4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prática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pop15 + pop75 + dpi + </a:t>
            </a:r>
            <a:r>
              <a:rPr lang="en-US" sz="2200" dirty="0" err="1"/>
              <a:t>ddpi</a:t>
            </a:r>
            <a:r>
              <a:rPr lang="en-US" sz="2200" dirty="0"/>
              <a:t>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.,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842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498" y="2508704"/>
            <a:ext cx="7076902" cy="1143000"/>
          </a:xfrm>
        </p:spPr>
        <p:txBody>
          <a:bodyPr/>
          <a:lstStyle/>
          <a:p>
            <a:pPr marL="0" indent="0">
              <a:buNone/>
            </a:pPr>
            <a:r>
              <a:rPr lang="pt-BR" sz="6000" dirty="0"/>
              <a:t>A regressão é boa?</a:t>
            </a:r>
            <a:endParaRPr lang="en-US" sz="6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C8CF2DD-3789-5BE0-B606-6EBB9824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8704"/>
            <a:ext cx="4811351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0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35D76-B087-6D21-E420-80E33E2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8F741-05E7-044B-9857-7855D084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estimação e inferência dependem de várias pressuposições. </a:t>
            </a:r>
          </a:p>
          <a:p>
            <a:endParaRPr lang="pt-BR" dirty="0"/>
          </a:p>
          <a:p>
            <a:r>
              <a:rPr lang="pt-BR" sz="3200" dirty="0"/>
              <a:t>A princípio, os resultados das análises só teriam validade se essas pressuposições forem atendidas.</a:t>
            </a:r>
          </a:p>
          <a:p>
            <a:endParaRPr lang="pt-BR" dirty="0"/>
          </a:p>
          <a:p>
            <a:r>
              <a:rPr lang="pt-BR" sz="3200" dirty="0"/>
              <a:t>A avaliação dessas pressuposições pode ser chamada de diagnóstico da regressão;</a:t>
            </a:r>
          </a:p>
          <a:p>
            <a:endParaRPr lang="pt-BR" dirty="0"/>
          </a:p>
          <a:p>
            <a:r>
              <a:rPr lang="pt-BR" sz="3200" dirty="0"/>
              <a:t>Problemas potenciais: </a:t>
            </a:r>
            <a:r>
              <a:rPr lang="pt-BR" sz="3200" dirty="0">
                <a:solidFill>
                  <a:srgbClr val="FF0000"/>
                </a:solidFill>
              </a:rPr>
              <a:t>Erro, modelo</a:t>
            </a:r>
            <a:r>
              <a:rPr lang="pt-BR" sz="3200" dirty="0"/>
              <a:t>, </a:t>
            </a:r>
            <a:r>
              <a:rPr lang="pt-BR" sz="3200" i="1" dirty="0"/>
              <a:t>outliers</a:t>
            </a:r>
            <a:r>
              <a:rPr lang="pt-BR" sz="3200" dirty="0"/>
              <a:t> ou observações discrepantes.</a:t>
            </a:r>
            <a:endParaRPr lang="en-US" sz="3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A8AB9-01D2-6F5B-8F13-64E2BF99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777897-08BA-CB21-B771-DBCFB7D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5930A-D2C1-4B4C-E9A5-8342C46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410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/>
              <p:nvPr/>
            </p:nvSpPr>
            <p:spPr>
              <a:xfrm>
                <a:off x="10408983" y="1809250"/>
                <a:ext cx="4170743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5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I</m:t>
                      </m:r>
                      <m:sSup>
                        <m:sSupPr>
                          <m:ctrlPr>
                            <a:rPr lang="pt-BR" sz="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983" y="1809250"/>
                <a:ext cx="4170743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/>
              <p:nvPr/>
            </p:nvSpPr>
            <p:spPr>
              <a:xfrm>
                <a:off x="11734800" y="3162300"/>
                <a:ext cx="3351708" cy="172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0" y="3162300"/>
                <a:ext cx="3351708" cy="17201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518241AB-9717-02AE-33CF-D86CB168A029}"/>
              </a:ext>
            </a:extLst>
          </p:cNvPr>
          <p:cNvSpPr/>
          <p:nvPr/>
        </p:nvSpPr>
        <p:spPr>
          <a:xfrm>
            <a:off x="12923583" y="2658866"/>
            <a:ext cx="242455" cy="503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167EA2C-9C6B-8215-5BBD-B87E211A93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Pressuposições do erro: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914400"/>
                <a:r>
                  <a:rPr lang="pt-BR" dirty="0"/>
                  <a:t>Independência</a:t>
                </a:r>
              </a:p>
              <a:p>
                <a:pPr marL="914400"/>
                <a:r>
                  <a:rPr lang="pt-BR" dirty="0"/>
                  <a:t>Homogeneidade de variâncias</a:t>
                </a:r>
              </a:p>
              <a:p>
                <a:pPr marL="914400"/>
                <a:r>
                  <a:rPr lang="pt-BR" dirty="0"/>
                  <a:t>Normalidade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Porém</a:t>
                </a:r>
                <a:r>
                  <a:rPr lang="en-US" dirty="0"/>
                  <a:t>, </a:t>
                </a:r>
                <a:r>
                  <a:rPr lang="en-US" dirty="0" err="1"/>
                  <a:t>só</a:t>
                </a:r>
                <a:r>
                  <a:rPr lang="en-US" dirty="0"/>
                  <a:t> </a:t>
                </a:r>
                <a:r>
                  <a:rPr lang="en-US" dirty="0" err="1"/>
                  <a:t>conhecemos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Nota: </a:t>
                </a:r>
                <a:r>
                  <a:rPr lang="en-US" dirty="0" err="1"/>
                  <a:t>erros</a:t>
                </a:r>
                <a:r>
                  <a:rPr lang="en-US" dirty="0"/>
                  <a:t> e </a:t>
                </a:r>
                <a:r>
                  <a:rPr lang="en-US" dirty="0" err="1"/>
                  <a:t>resíduos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intercambiáveis</a:t>
                </a:r>
                <a:r>
                  <a:rPr lang="en-US" dirty="0"/>
                  <a:t>, pois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possuem</a:t>
                </a:r>
                <a:r>
                  <a:rPr lang="en-US" dirty="0"/>
                  <a:t> as </a:t>
                </a:r>
                <a:r>
                  <a:rPr lang="en-US" dirty="0" err="1"/>
                  <a:t>mesmas</a:t>
                </a:r>
                <a:r>
                  <a:rPr lang="en-US" dirty="0"/>
                  <a:t> </a:t>
                </a:r>
                <a:r>
                  <a:rPr lang="en-US" dirty="0" err="1"/>
                  <a:t>propriedades</a:t>
                </a:r>
                <a:r>
                  <a:rPr lang="en-US" dirty="0"/>
                  <a:t>. </a:t>
                </a:r>
                <a:r>
                  <a:rPr lang="en-US" dirty="0" err="1"/>
                  <a:t>Resíduos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correlacionados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erros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 </a:t>
                </a:r>
                <a:r>
                  <a:rPr lang="en-US" dirty="0" err="1"/>
                  <a:t>impacto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 é </a:t>
                </a:r>
                <a:r>
                  <a:rPr lang="en-US" dirty="0" err="1"/>
                  <a:t>pequeno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permite</a:t>
                </a:r>
                <a:r>
                  <a:rPr lang="en-US" dirty="0"/>
                  <a:t> </a:t>
                </a:r>
                <a:r>
                  <a:rPr lang="en-US" dirty="0" err="1"/>
                  <a:t>avaliar</a:t>
                </a:r>
                <a:r>
                  <a:rPr lang="en-US" dirty="0"/>
                  <a:t> 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checar</a:t>
                </a:r>
                <a:r>
                  <a:rPr lang="en-US" dirty="0"/>
                  <a:t> 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5167EA2C-9C6B-8215-5BBD-B87E211A9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22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85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6D1E3B5-1397-B4FA-253B-14F2BFF5AF90}"/>
              </a:ext>
            </a:extLst>
          </p:cNvPr>
          <p:cNvCxnSpPr/>
          <p:nvPr/>
        </p:nvCxnSpPr>
        <p:spPr>
          <a:xfrm flipV="1">
            <a:off x="11353800" y="6972300"/>
            <a:ext cx="4352733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/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5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06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Gráficos do resíduo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está no modelo, observar similaridade com os gráficos anteriores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não está no modelo, observar qualquer relação que possa indicar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deva ser incluído.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 se for detectado o problema com a variância?</a:t>
                </a:r>
              </a:p>
              <a:p>
                <a:pPr lvl="1"/>
                <a:r>
                  <a:rPr lang="pt-BR" dirty="0"/>
                  <a:t>Usar mínimos quadrados ponderados</a:t>
                </a:r>
              </a:p>
              <a:p>
                <a:pPr lvl="1"/>
                <a:r>
                  <a:rPr lang="pt-BR" dirty="0"/>
                  <a:t>Usar mínimos quadrados generalizados</a:t>
                </a:r>
              </a:p>
              <a:p>
                <a:pPr lvl="1"/>
                <a:r>
                  <a:rPr lang="pt-BR" dirty="0"/>
                  <a:t>Transformar variáveis. Em geral apenas </a:t>
                </a:r>
                <a:r>
                  <a:rPr lang="pt-BR" b="1" dirty="0"/>
                  <a:t>y</a:t>
                </a:r>
                <a:r>
                  <a:rPr lang="pt-BR" dirty="0"/>
                  <a:t> será transformada para h(</a:t>
                </a:r>
                <a:r>
                  <a:rPr lang="pt-BR" b="1" dirty="0"/>
                  <a:t>y</a:t>
                </a:r>
                <a:r>
                  <a:rPr lang="pt-BR" dirty="0"/>
                  <a:t>), onde h(</a:t>
                </a:r>
                <a:r>
                  <a:rPr lang="pt-BR" b="1" dirty="0"/>
                  <a:t>y</a:t>
                </a:r>
                <a:r>
                  <a:rPr lang="pt-BR" dirty="0"/>
                  <a:t>) é tal que torna a V[h(</a:t>
                </a:r>
                <a:r>
                  <a:rPr lang="pt-BR" b="1" dirty="0"/>
                  <a:t>y</a:t>
                </a:r>
                <a:r>
                  <a:rPr lang="pt-BR" dirty="0"/>
                  <a:t>)] constante.</a:t>
                </a:r>
              </a:p>
              <a:p>
                <a:pPr lvl="1"/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Em algumas circunstâncias as transformações também normalizam os dados.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são usadas em situações específicas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só podem ser utilizadas se </a:t>
                </a:r>
                <a:r>
                  <a:rPr lang="pt-BR" b="1" dirty="0"/>
                  <a:t>y</a:t>
                </a:r>
                <a:r>
                  <a:rPr lang="pt-BR" dirty="0"/>
                  <a:t> &gt; 0</a:t>
                </a:r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Exemplos: log(</a:t>
                </a:r>
                <a:r>
                  <a:rPr lang="pt-BR" b="1" dirty="0"/>
                  <a:t>y</a:t>
                </a:r>
                <a:r>
                  <a:rPr lang="pt-BR" dirty="0"/>
                  <a:t>),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r>
                  <a:rPr lang="pt-BR" dirty="0"/>
                  <a:t>, 1/</a:t>
                </a:r>
                <a:r>
                  <a:rPr lang="pt-BR" b="1" dirty="0"/>
                  <a:t>y</a:t>
                </a:r>
                <a:r>
                  <a:rPr lang="pt-BR" dirty="0"/>
                  <a:t>, </a:t>
                </a:r>
                <a:r>
                  <a:rPr lang="pt-BR" dirty="0" err="1"/>
                  <a:t>arcosen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endParaRPr lang="pt-BR" b="1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12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Diagnótico</a:t>
            </a:r>
            <a:r>
              <a:rPr lang="en-US" sz="2200" dirty="0"/>
              <a:t> da </a:t>
            </a:r>
            <a:r>
              <a:rPr lang="en-US" sz="2200" dirty="0" err="1"/>
              <a:t>regressão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plot(fitted(</a:t>
            </a:r>
            <a:r>
              <a:rPr lang="en-US" sz="2200" dirty="0" err="1"/>
              <a:t>ms</a:t>
            </a:r>
            <a:r>
              <a:rPr lang="en-US" sz="2200" dirty="0"/>
              <a:t>),residuals(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x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Homogeneidade</a:t>
            </a:r>
            <a:r>
              <a:rPr lang="en-US" sz="2200" dirty="0"/>
              <a:t> das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res =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</a:t>
            </a:r>
            <a:r>
              <a:rPr lang="en-US" sz="2200" dirty="0" err="1"/>
              <a:t>ms</a:t>
            </a:r>
            <a:r>
              <a:rPr lang="en-US" sz="2200" dirty="0"/>
              <a:t>) %&gt;% abs()) -&gt; </a:t>
            </a:r>
            <a:r>
              <a:rPr lang="en-US" sz="2200" dirty="0" err="1"/>
              <a:t>d_s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d_s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fit, y = res))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geom_hline</a:t>
            </a:r>
            <a:r>
              <a:rPr lang="en-US" sz="2200" dirty="0"/>
              <a:t>(</a:t>
            </a:r>
            <a:r>
              <a:rPr lang="en-US" sz="2200" dirty="0" err="1"/>
              <a:t>yintercept</a:t>
            </a:r>
            <a:r>
              <a:rPr lang="en-US" sz="2200" dirty="0"/>
              <a:t> = 0) +</a:t>
            </a:r>
          </a:p>
          <a:p>
            <a:pPr marL="0" indent="0">
              <a:buNone/>
            </a:pPr>
            <a:r>
              <a:rPr lang="en-US" sz="2200" dirty="0"/>
              <a:t>  labs(x = "Fitted", y = "Residuals")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theme_classic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2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plot(savings$pop15,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"Population under 15",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/>
              <a:t>plot(savings$pop75,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"Population over 75",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</a:t>
            </a:r>
            <a:r>
              <a:rPr lang="en-US" sz="2200" dirty="0" err="1"/>
              <a:t>vessus</a:t>
            </a:r>
            <a:r>
              <a:rPr lang="en-US" sz="2200" dirty="0"/>
              <a:t>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 %&gt;% </a:t>
            </a:r>
          </a:p>
          <a:p>
            <a:pPr marL="0" indent="0">
              <a:buNone/>
            </a:pPr>
            <a:r>
              <a:rPr lang="en-US" sz="2200" dirty="0"/>
              <a:t>  summary()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"|Residuals|")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)) # A </a:t>
            </a:r>
            <a:r>
              <a:rPr lang="en-US" sz="2200" dirty="0" err="1"/>
              <a:t>inclinação</a:t>
            </a:r>
            <a:r>
              <a:rPr lang="en-US" sz="2200" dirty="0"/>
              <a:t> da </a:t>
            </a:r>
            <a:r>
              <a:rPr lang="en-US" sz="2200" dirty="0" err="1"/>
              <a:t>reta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é </a:t>
            </a:r>
            <a:r>
              <a:rPr lang="en-US" sz="2200" dirty="0" err="1"/>
              <a:t>significativa</a:t>
            </a:r>
            <a:r>
              <a:rPr lang="en-US" sz="2200" dirty="0"/>
              <a:t> a 5%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89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 # </a:t>
            </a:r>
            <a:r>
              <a:rPr lang="en-US" sz="2200" dirty="0" err="1"/>
              <a:t>dando</a:t>
            </a:r>
            <a:r>
              <a:rPr lang="en-US" sz="2200" dirty="0"/>
              <a:t> 4 </a:t>
            </a:r>
            <a:r>
              <a:rPr lang="en-US" sz="2200" dirty="0" err="1"/>
              <a:t>exemplos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1: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1")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2: </a:t>
            </a:r>
            <a:r>
              <a:rPr lang="en-US" sz="2200" dirty="0" err="1"/>
              <a:t>heterogeneidade</a:t>
            </a:r>
            <a:r>
              <a:rPr lang="en-US" sz="2200" dirty="0"/>
              <a:t> forte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(1:50)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"|</a:t>
            </a:r>
            <a:r>
              <a:rPr lang="en-US" sz="2200" dirty="0" err="1"/>
              <a:t>Resíduos</a:t>
            </a:r>
            <a:r>
              <a:rPr lang="en-US" sz="2200" dirty="0"/>
              <a:t>|", main = "</a:t>
            </a:r>
            <a:r>
              <a:rPr lang="en-US" sz="2200" dirty="0" err="1"/>
              <a:t>caso</a:t>
            </a:r>
            <a:r>
              <a:rPr lang="en-US" sz="2200" dirty="0"/>
              <a:t> 2")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75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3: </a:t>
            </a:r>
            <a:r>
              <a:rPr lang="en-US" sz="2200" dirty="0" err="1"/>
              <a:t>heterogeneidade</a:t>
            </a:r>
            <a:r>
              <a:rPr lang="en-US" sz="2200" dirty="0"/>
              <a:t> </a:t>
            </a:r>
            <a:r>
              <a:rPr lang="en-US" sz="2200" dirty="0" err="1"/>
              <a:t>moderada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sqrt((1:50))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3")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não-linearidade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cos((1:50) * pi / 25) +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4")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5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Transformação</a:t>
            </a:r>
            <a:r>
              <a:rPr lang="en-US" sz="2200" dirty="0"/>
              <a:t> de 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(gala)</a:t>
            </a:r>
          </a:p>
          <a:p>
            <a:pPr marL="0" indent="0">
              <a:buNone/>
            </a:pPr>
            <a:r>
              <a:rPr lang="en-US" sz="2200" dirty="0"/>
              <a:t>data(gala) # </a:t>
            </a:r>
            <a:r>
              <a:rPr lang="en-US" sz="2200" dirty="0" err="1"/>
              <a:t>Função</a:t>
            </a:r>
            <a:r>
              <a:rPr lang="en-US" sz="2200" dirty="0"/>
              <a:t> data() </a:t>
            </a:r>
            <a:r>
              <a:rPr lang="en-US" sz="2200" dirty="0" err="1"/>
              <a:t>importa</a:t>
            </a:r>
            <a:r>
              <a:rPr lang="en-US" sz="2200" dirty="0"/>
              <a:t> o banco de dados savings do </a:t>
            </a:r>
            <a:r>
              <a:rPr lang="en-US" sz="2200" dirty="0" err="1"/>
              <a:t>pacote</a:t>
            </a:r>
            <a:r>
              <a:rPr lang="en-US" sz="2200" dirty="0"/>
              <a:t> faraway</a:t>
            </a:r>
          </a:p>
          <a:p>
            <a:pPr marL="0" indent="0">
              <a:buNone/>
            </a:pPr>
            <a:r>
              <a:rPr lang="en-US" sz="2200" dirty="0"/>
              <a:t>help(gala) # </a:t>
            </a:r>
            <a:r>
              <a:rPr lang="en-US" sz="2200" dirty="0" err="1"/>
              <a:t>Mostra</a:t>
            </a:r>
            <a:r>
              <a:rPr lang="en-US" sz="2200" dirty="0"/>
              <a:t> a </a:t>
            </a:r>
            <a:r>
              <a:rPr lang="en-US" sz="2200" dirty="0" err="1"/>
              <a:t>descrição</a:t>
            </a:r>
            <a:r>
              <a:rPr lang="en-US" sz="2200" dirty="0"/>
              <a:t> dos dados no help</a:t>
            </a:r>
          </a:p>
          <a:p>
            <a:pPr marL="0" indent="0">
              <a:buNone/>
            </a:pPr>
            <a:r>
              <a:rPr lang="en-US" sz="2200" dirty="0"/>
              <a:t>gala &lt;- gala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gala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(mg &lt;- </a:t>
            </a:r>
            <a:r>
              <a:rPr lang="en-US" sz="2200" dirty="0" err="1"/>
              <a:t>lm</a:t>
            </a:r>
            <a:r>
              <a:rPr lang="en-US" sz="2200" dirty="0"/>
              <a:t>(Species ~ . - Endemics, gala))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fitted(mg), </a:t>
            </a:r>
          </a:p>
          <a:p>
            <a:pPr marL="0" indent="0">
              <a:buNone/>
            </a:pPr>
            <a:r>
              <a:rPr lang="en-US" sz="2200" dirty="0"/>
              <a:t>       res = residuals(mg),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residuals(mg) %&gt;% abs()) -&gt; </a:t>
            </a:r>
            <a:r>
              <a:rPr lang="en-US" sz="2200" dirty="0" err="1"/>
              <a:t>d_g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/>
              <a:t>plot(res ~ fit, data = </a:t>
            </a:r>
            <a:r>
              <a:rPr lang="en-US" sz="2200" dirty="0" err="1"/>
              <a:t>d_g</a:t>
            </a:r>
            <a:r>
              <a:rPr lang="en-US" sz="2200" dirty="0"/>
              <a:t>, 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8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Tranformando</a:t>
            </a:r>
            <a:r>
              <a:rPr lang="en-US" sz="2200" dirty="0"/>
              <a:t> y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mg_t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(sqrt(Species) ~ . - Endemics, data = gala))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residuals(</a:t>
            </a:r>
            <a:r>
              <a:rPr lang="en-US" sz="2200" dirty="0" err="1"/>
              <a:t>mg_t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abs(residuals(</a:t>
            </a:r>
            <a:r>
              <a:rPr lang="en-US" sz="2200" dirty="0" err="1"/>
              <a:t>mg_t</a:t>
            </a:r>
            <a:r>
              <a:rPr lang="en-US" sz="2200" dirty="0"/>
              <a:t>)),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 </a:t>
            </a:r>
            <a:r>
              <a:rPr lang="en-US" sz="2200" dirty="0" err="1"/>
              <a:t>ylab</a:t>
            </a:r>
            <a:r>
              <a:rPr lang="en-US" sz="2200" dirty="0"/>
              <a:t> = "|Residuals|",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res_abs_x_aj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(abs(residuals(</a:t>
            </a:r>
            <a:r>
              <a:rPr lang="en-US" sz="2200" dirty="0" err="1"/>
              <a:t>mg_t</a:t>
            </a:r>
            <a:r>
              <a:rPr lang="en-US" sz="2200" dirty="0"/>
              <a:t>)) ~ fitted(</a:t>
            </a:r>
            <a:r>
              <a:rPr lang="en-US" sz="2200" dirty="0" err="1"/>
              <a:t>mg_t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5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Normalidade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Necessária para desenvolver os testes de hipóteses e os IC.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Usar o QQ-</a:t>
            </a:r>
            <a:r>
              <a:rPr lang="pt-BR" dirty="0" err="1"/>
              <a:t>plot</a:t>
            </a:r>
            <a:r>
              <a:rPr lang="pt-BR" dirty="0"/>
              <a:t>. Compara os resíduos às observações normais.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Histogramas e </a:t>
            </a:r>
            <a:r>
              <a:rPr lang="pt-BR" dirty="0" err="1"/>
              <a:t>boxplots</a:t>
            </a:r>
            <a:r>
              <a:rPr lang="pt-BR" dirty="0"/>
              <a:t>, em geral, não são muito úteis para checar normalidade.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Diagnóstico de não normalidade a partir do QQ-</a:t>
            </a:r>
            <a:r>
              <a:rPr lang="pt-BR" dirty="0" err="1"/>
              <a:t>plot</a:t>
            </a:r>
            <a:r>
              <a:rPr lang="pt-BR" dirty="0"/>
              <a:t> não é fácil. Casos de pontos distantes das retas podem ser devido a não normalidade e a outliers. Se após remover esses pontos aparecerem outros iguais aos anteriores, concluímos pela não-normalidade.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D2CC7-CC20-4C97-7C5D-C537960E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970" y="2171700"/>
            <a:ext cx="4300523" cy="29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3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Obs.: Em geral a não normalidade aparente não é problema.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Obs.: Novos estudos com modelos diferentes a não normalidade pode desaparecer.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Teste formal: Shapiro-</a:t>
                </a:r>
                <a:r>
                  <a:rPr lang="pt-BR" dirty="0" err="1"/>
                  <a:t>Wilks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Cuidados: Se n é grande e o teste </a:t>
                </a:r>
                <a:r>
                  <a:rPr lang="pt-BR" dirty="0">
                    <a:sym typeface="Symbol" panose="05050102010706020507" pitchFamily="18" charset="2"/>
                  </a:rPr>
                  <a:t>for aplicado, talvez seja acusado falso-positivo.</a:t>
                </a: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		 Se n é pequeno, o teste tem menor poder.</a:t>
                </a:r>
              </a:p>
              <a:p>
                <a:pPr marL="0" indent="0">
                  <a:buNone/>
                </a:pPr>
                <a:endParaRPr lang="pt-BR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Outros testes: </a:t>
                </a:r>
                <a:r>
                  <a:rPr lang="pt-BR" dirty="0" err="1">
                    <a:sym typeface="Symbol" panose="05050102010706020507" pitchFamily="18" charset="2"/>
                  </a:rPr>
                  <a:t>Kolmogorov</a:t>
                </a:r>
                <a:r>
                  <a:rPr lang="pt-BR" dirty="0">
                    <a:sym typeface="Symbol" panose="05050102010706020507" pitchFamily="18" charset="2"/>
                  </a:rPr>
                  <a:t>-Smirnov, </a:t>
                </a:r>
                <a:r>
                  <a:rPr lang="pt-BR" dirty="0" err="1">
                    <a:sym typeface="Symbol" panose="05050102010706020507" pitchFamily="18" charset="2"/>
                  </a:rPr>
                  <a:t>Liliefors</a:t>
                </a:r>
                <a:r>
                  <a:rPr lang="pt-BR" dirty="0">
                    <a:sym typeface="Symbol" panose="05050102010706020507" pitchFamily="18" charset="2"/>
                  </a:rPr>
                  <a:t>. Porém, </a:t>
                </a:r>
                <a:r>
                  <a:rPr lang="pt-BR" dirty="0"/>
                  <a:t>Shapiro é mais poderoso.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2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Verificando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 (savings)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 err="1"/>
              <a:t>qqnorm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 err="1"/>
              <a:t>qqline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Histogramas</a:t>
            </a:r>
            <a:r>
              <a:rPr lang="en-US" sz="2200" dirty="0"/>
              <a:t> e boxplot </a:t>
            </a:r>
            <a:r>
              <a:rPr lang="en-US" sz="2200" dirty="0" err="1"/>
              <a:t>geralmente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bons para </a:t>
            </a:r>
            <a:r>
              <a:rPr lang="en-US" sz="2200" dirty="0" err="1"/>
              <a:t>checar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. </a:t>
            </a:r>
            <a:r>
              <a:rPr lang="en-US" sz="2200" dirty="0" err="1"/>
              <a:t>Veremos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2)) #rodar </a:t>
            </a:r>
            <a:r>
              <a:rPr lang="en-US" sz="2200" dirty="0" err="1"/>
              <a:t>os</a:t>
            </a:r>
            <a:r>
              <a:rPr lang="en-US" sz="2200" dirty="0"/>
              <a:t> plots </a:t>
            </a:r>
            <a:r>
              <a:rPr lang="en-US" sz="2200" dirty="0" err="1"/>
              <a:t>acima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hist(residuals(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/>
              <a:t>boxplot(residuals(</a:t>
            </a:r>
            <a:r>
              <a:rPr lang="en-US" sz="2200" dirty="0" err="1"/>
              <a:t>ms</a:t>
            </a:r>
            <a:r>
              <a:rPr lang="en-US" sz="2200" dirty="0"/>
              <a:t>), horizontal = T)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79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Forma original das </a:t>
            </a:r>
            <a:r>
              <a:rPr lang="en-US" sz="2200" dirty="0" err="1"/>
              <a:t>distribuções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 1), main = "Normal", </a:t>
            </a:r>
            <a:r>
              <a:rPr lang="en-US" sz="2200" dirty="0" err="1"/>
              <a:t>lwd</a:t>
            </a:r>
            <a:r>
              <a:rPr lang="en-US" sz="2200" dirty="0"/>
              <a:t> = 2)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dlnorm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"red", main = "Lognormal",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dcauchy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"blue", main = "Cauchy",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dunif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"green", main = "</a:t>
            </a:r>
            <a:r>
              <a:rPr lang="en-US" sz="2200" dirty="0" err="1"/>
              <a:t>Uniforme</a:t>
            </a:r>
            <a:r>
              <a:rPr lang="en-US" sz="2200" dirty="0"/>
              <a:t>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2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Residuos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distribuição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rnorm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exp(</a:t>
            </a:r>
            <a:r>
              <a:rPr lang="en-US" sz="2200" dirty="0" err="1"/>
              <a:t>rnorm</a:t>
            </a:r>
            <a:r>
              <a:rPr lang="en-US" sz="2200" dirty="0"/>
              <a:t>(50))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"Lognormal")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0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rcauchy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"Cauchy")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runif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</a:t>
            </a:r>
            <a:r>
              <a:rPr lang="en-US" sz="2200" dirty="0" err="1"/>
              <a:t>Uniforme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fr-FR" sz="2200" dirty="0"/>
              <a:t>par(mfrow = c(1, 1))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848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Teste de </a:t>
            </a:r>
            <a:r>
              <a:rPr lang="en-US" sz="2200" dirty="0" err="1"/>
              <a:t>shapiwo-wilkis</a:t>
            </a:r>
            <a:r>
              <a:rPr lang="en-US" sz="2200" dirty="0"/>
              <a:t> para </a:t>
            </a:r>
            <a:r>
              <a:rPr lang="en-US" sz="2200" dirty="0" err="1"/>
              <a:t>normalidade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(50)) # 50 </a:t>
            </a:r>
            <a:r>
              <a:rPr lang="en-US" sz="2200" dirty="0" err="1"/>
              <a:t>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grande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(5000))$</a:t>
            </a:r>
            <a:r>
              <a:rPr lang="en-US" sz="2200" dirty="0" err="1"/>
              <a:t>p.value</a:t>
            </a:r>
            <a:r>
              <a:rPr lang="en-US" sz="2200" dirty="0"/>
              <a:t>) # 5000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6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pequeno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rcauchy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cauchy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rgamma</a:t>
            </a:r>
            <a:r>
              <a:rPr lang="en-US" sz="2200" dirty="0"/>
              <a:t>(5, 8))$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gamma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runif</a:t>
            </a:r>
            <a:r>
              <a:rPr lang="en-US" sz="2200" dirty="0"/>
              <a:t>(50, 2, 10))$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916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Erros correlacionados</a:t>
                </a:r>
              </a:p>
              <a:p>
                <a:pPr marL="0" indent="0">
                  <a:buNone/>
                </a:pPr>
                <a:r>
                  <a:rPr lang="pt-BR" dirty="0"/>
                  <a:t>Caso de dados tomados ao longo do tempo ou dados relacionados espacialmente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Análise gráfica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Verificação através do teste de </a:t>
                </a:r>
                <a:r>
                  <a:rPr lang="pt-BR" dirty="0" err="1"/>
                  <a:t>Durbin</a:t>
                </a:r>
                <a:r>
                  <a:rPr lang="pt-BR" dirty="0"/>
                  <a:t>-Watson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: erros não correlacionados)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sz="5000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pt-BR" sz="5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5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5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50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pt-BR" sz="5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pt-BR" sz="5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5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5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5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BR" sz="5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50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pt-BR" sz="5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50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5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BR" sz="5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BR" sz="5000" b="0" i="1">
                                                <a:latin typeface="Cambria Math" panose="02040503050406030204" pitchFamily="18" charset="0"/>
                                              </a:rPr>
                                              <m:t>𝜀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pt-BR" sz="50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sz="50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BR" sz="5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pt-BR" sz="5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BR" sz="5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sz="5000" b="0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pt-BR" sz="5000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pt-BR" sz="5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BR" sz="5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5000" b="0" i="1"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sz="50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5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a:rPr lang="pt-BR" sz="5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sSup>
                          <m:sSupPr>
                            <m:ctrlPr>
                              <a:rPr lang="pt-BR" sz="5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50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pt-BR" sz="5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pt-BR" sz="5000" i="1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055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Dados </a:t>
            </a:r>
            <a:r>
              <a:rPr lang="en-US" sz="2200" dirty="0" err="1"/>
              <a:t>correlacionados</a:t>
            </a:r>
            <a:r>
              <a:rPr lang="en-US" sz="2200" dirty="0"/>
              <a:t> </a:t>
            </a:r>
            <a:r>
              <a:rPr lang="en-US" sz="2200" dirty="0" err="1"/>
              <a:t>temporalmente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data(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head(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pairs(</a:t>
            </a:r>
            <a:r>
              <a:rPr lang="en-US" sz="2200" dirty="0" err="1"/>
              <a:t>airquality</a:t>
            </a:r>
            <a:r>
              <a:rPr lang="en-US" sz="2200" dirty="0"/>
              <a:t>, panel = </a:t>
            </a:r>
            <a:r>
              <a:rPr lang="en-US" sz="2200" dirty="0" err="1"/>
              <a:t>panel.smooth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 &lt;- </a:t>
            </a:r>
            <a:r>
              <a:rPr lang="en-US" sz="2200" dirty="0" err="1"/>
              <a:t>lm</a:t>
            </a:r>
            <a:r>
              <a:rPr lang="en-US" sz="2200" dirty="0"/>
              <a:t>(Ozone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plot(fitted(ma), residuals(ma),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</a:t>
            </a:r>
            <a:r>
              <a:rPr lang="en-US" sz="2200" dirty="0"/>
              <a:t>-se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constância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variância</a:t>
            </a:r>
            <a:r>
              <a:rPr lang="en-US" sz="2200" dirty="0"/>
              <a:t> e </a:t>
            </a:r>
            <a:r>
              <a:rPr lang="en-US" sz="2200" dirty="0" err="1"/>
              <a:t>também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linearidade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 err="1"/>
              <a:t>Assim</a:t>
            </a:r>
            <a:r>
              <a:rPr lang="en-US" sz="2200" dirty="0"/>
              <a:t>, </a:t>
            </a:r>
            <a:r>
              <a:rPr lang="en-US" sz="2200" dirty="0" err="1"/>
              <a:t>pode</a:t>
            </a:r>
            <a:r>
              <a:rPr lang="en-US" sz="2200" dirty="0"/>
              <a:t>-se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transformação</a:t>
            </a:r>
            <a:r>
              <a:rPr lang="en-US" sz="2200" dirty="0"/>
              <a:t> que, </a:t>
            </a:r>
            <a:r>
              <a:rPr lang="en-US" sz="2200" dirty="0" err="1"/>
              <a:t>neste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r>
              <a:rPr lang="en-US" sz="2200" dirty="0"/>
              <a:t>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logarítmica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"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47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plot(residuals(ma)[-153],</a:t>
            </a:r>
          </a:p>
          <a:p>
            <a:pPr marL="0" indent="0">
              <a:buNone/>
            </a:pPr>
            <a:r>
              <a:rPr lang="en-US" sz="2200" dirty="0"/>
              <a:t>     residuals(ma)[-1],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515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mal &lt;- </a:t>
            </a:r>
            <a:r>
              <a:rPr lang="en-US" sz="2200" dirty="0" err="1"/>
              <a:t>lm</a:t>
            </a:r>
            <a:r>
              <a:rPr lang="en-US" sz="2200" dirty="0"/>
              <a:t>(log(Ozone)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plot(fitted(mal), residuals(mal),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59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x11()</a:t>
            </a:r>
          </a:p>
          <a:p>
            <a:pPr marL="0" indent="0">
              <a:buNone/>
            </a:pPr>
            <a:r>
              <a:rPr lang="en-US" sz="2200" dirty="0"/>
              <a:t>plot(residuals(mal)[-153],</a:t>
            </a:r>
          </a:p>
          <a:p>
            <a:pPr marL="0" indent="0">
              <a:buNone/>
            </a:pPr>
            <a:r>
              <a:rPr lang="en-US" sz="2200" dirty="0"/>
              <a:t>     residuals(mal)[-1],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Vejamos</a:t>
            </a:r>
            <a:r>
              <a:rPr lang="en-US" sz="2200" dirty="0"/>
              <a:t> um teste formal: </a:t>
            </a:r>
            <a:r>
              <a:rPr lang="en-US" sz="2200" dirty="0" err="1"/>
              <a:t>aplicando</a:t>
            </a:r>
            <a:r>
              <a:rPr lang="en-US" sz="2200" dirty="0"/>
              <a:t> o DW</a:t>
            </a:r>
          </a:p>
          <a:p>
            <a:pPr marL="0" indent="0">
              <a:buNone/>
            </a:pPr>
            <a:r>
              <a:rPr lang="en-US" sz="2200" dirty="0" err="1"/>
              <a:t>dwtest</a:t>
            </a:r>
            <a:r>
              <a:rPr lang="en-US" sz="2200" dirty="0"/>
              <a:t>(Ozone ~ . - Day, data = </a:t>
            </a:r>
            <a:r>
              <a:rPr lang="en-US" sz="2200" dirty="0" err="1"/>
              <a:t>na.omit</a:t>
            </a:r>
            <a:r>
              <a:rPr lang="en-US" sz="2200" dirty="0"/>
              <a:t>(</a:t>
            </a:r>
            <a:r>
              <a:rPr lang="en-US" sz="2200" dirty="0" err="1"/>
              <a:t>airquality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Observamos</a:t>
            </a:r>
            <a:r>
              <a:rPr lang="en-US" sz="2200" dirty="0"/>
              <a:t>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evidência</a:t>
            </a:r>
            <a:r>
              <a:rPr lang="en-US" sz="2200" dirty="0"/>
              <a:t> de </a:t>
            </a:r>
            <a:r>
              <a:rPr lang="en-US" sz="2200" dirty="0" err="1"/>
              <a:t>correlação</a:t>
            </a:r>
            <a:r>
              <a:rPr lang="en-US" sz="2200" dirty="0"/>
              <a:t>, </a:t>
            </a:r>
            <a:r>
              <a:rPr lang="en-US" sz="2200" dirty="0" err="1"/>
              <a:t>Porém</a:t>
            </a:r>
            <a:r>
              <a:rPr lang="en-US" sz="2200" dirty="0"/>
              <a:t>, </a:t>
            </a:r>
            <a:r>
              <a:rPr lang="en-US" sz="2200" dirty="0" err="1"/>
              <a:t>cuidado</a:t>
            </a:r>
            <a:r>
              <a:rPr lang="en-US" sz="2200" dirty="0"/>
              <a:t>, pois </a:t>
            </a:r>
            <a:r>
              <a:rPr lang="en-US" sz="2200" dirty="0" err="1"/>
              <a:t>há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faltantes</a:t>
            </a:r>
            <a:r>
              <a:rPr lang="en-US" sz="2200" dirty="0"/>
              <a:t>."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70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9FC4AA85-08A3-2883-2702-263581B0B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Sejam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. A </a:t>
                </a:r>
                <a:r>
                  <a:rPr lang="en-US" dirty="0" err="1"/>
                  <a:t>matriz</a:t>
                </a:r>
                <a:r>
                  <a:rPr lang="en-US" dirty="0"/>
                  <a:t> de </a:t>
                </a:r>
                <a:r>
                  <a:rPr lang="en-US" dirty="0" err="1"/>
                  <a:t>correlação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Podemos </a:t>
                </a:r>
                <a:r>
                  <a:rPr lang="en-US" dirty="0" err="1"/>
                  <a:t>denotar</a:t>
                </a:r>
                <a:r>
                  <a:rPr lang="en-US" dirty="0"/>
                  <a:t> </a:t>
                </a:r>
                <a:r>
                  <a:rPr lang="en-US" dirty="0" err="1"/>
                  <a:t>sua</a:t>
                </a:r>
                <a:r>
                  <a:rPr lang="en-US" dirty="0"/>
                  <a:t> </a:t>
                </a:r>
                <a:r>
                  <a:rPr lang="en-US" dirty="0" err="1"/>
                  <a:t>estimativa</a:t>
                </a:r>
                <a:r>
                  <a:rPr lang="en-US" dirty="0"/>
                  <a:t> </a:t>
                </a:r>
                <a:r>
                  <a:rPr lang="en-US" dirty="0" err="1"/>
                  <a:t>por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𝑝𝑝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9FC4AA85-08A3-2883-2702-263581B0B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721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52C8BD-57A9-FE97-8BF7-5189002D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1" y="2368474"/>
            <a:ext cx="4203700" cy="10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FE3E884B-14A3-AA68-EDC1-9240ECD1D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pt-BR" dirty="0"/>
                  <a:t>Multicolinearidade perfeita: quando há colunas linearmente</a:t>
                </a:r>
              </a:p>
              <a:p>
                <a:pPr marL="0" indent="0" algn="just">
                  <a:buNone/>
                </a:pPr>
                <a:r>
                  <a:rPr lang="en-US" dirty="0" err="1"/>
                  <a:t>dependentes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pt-BR" b="0" i="1" smtClean="0">
                        <a:latin typeface="Cambria Math" panose="02040503050406030204" pitchFamily="18" charset="0"/>
                      </a:rPr>
                      <m:t>=0⇒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</m:oMath>
                </a14:m>
                <a:r>
                  <a:rPr lang="pt-BR" dirty="0"/>
                  <a:t> solução única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marL="0" indent="0" algn="just">
                  <a:buNone/>
                </a:pPr>
                <a:r>
                  <a:rPr lang="pt-BR" dirty="0"/>
                  <a:t>Frequentemente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apresenta </a:t>
                </a:r>
                <a:r>
                  <a:rPr lang="pt-BR" dirty="0" err="1"/>
                  <a:t>multicolinearidade</a:t>
                </a:r>
                <a:r>
                  <a:rPr lang="pt-BR" dirty="0"/>
                  <a:t> elevada.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marL="1252538" algn="just"/>
                <a:r>
                  <a:rPr lang="pt-BR" dirty="0"/>
                  <a:t>As variâncias e covariâncias das estimativas dos parâmetros são elevadas...</a:t>
                </a:r>
              </a:p>
              <a:p>
                <a:pPr marL="1252538" algn="just"/>
                <a:r>
                  <a:rPr lang="pt-BR" dirty="0"/>
                  <a:t>Eliminar (equivocadamente) variáveis da análise porque os coeficientes não se mostram significativos</a:t>
                </a:r>
              </a:p>
              <a:p>
                <a:pPr marL="1252538" algn="just"/>
                <a:r>
                  <a:rPr lang="pt-BR" dirty="0"/>
                  <a:t>As estimativas dos coeficientes variam muito de amostra para amostra. A inclusão de algumas observações à amostra pode alterar muito o valor da estimativa obtida.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FE3E884B-14A3-AA68-EDC1-9240ECD1D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10" t="-979" r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FE3E884B-14A3-AA68-EDC1-9240ECD1D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4414500" cy="7478162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pt-BR" dirty="0"/>
                  <a:t>Pode-se detectar a </a:t>
                </a:r>
                <a:r>
                  <a:rPr lang="pt-BR" dirty="0" err="1"/>
                  <a:t>multicolinearidade</a:t>
                </a:r>
                <a:r>
                  <a:rPr lang="pt-BR" dirty="0"/>
                  <a:t> fazendo: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marL="1252538" indent="-338138" algn="just"/>
                <a:r>
                  <a:rPr lang="pt-BR" dirty="0"/>
                  <a:t>Exame da matriz de correlações;</a:t>
                </a:r>
              </a:p>
              <a:p>
                <a:pPr marL="1252538" indent="-338138" algn="just"/>
                <a:r>
                  <a:rPr lang="pt-BR" dirty="0"/>
                  <a:t>A regressão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em todos os outros preditores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pt-BR" dirty="0"/>
                  <a:t>. Valor próximo de 1 indica problema;</a:t>
                </a:r>
              </a:p>
              <a:p>
                <a:pPr marL="1252538" indent="-338138" algn="just"/>
                <a:r>
                  <a:rPr lang="pt-BR" dirty="0"/>
                  <a:t>Exame dos autovalores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pt-BR" dirty="0"/>
                  <a:t>. </a:t>
                </a:r>
                <a:endParaRPr lang="pt-BR" b="1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FE3E884B-14A3-AA68-EDC1-9240ECD1D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4414500" cy="7478162"/>
              </a:xfrm>
              <a:blipFill>
                <a:blip r:embed="rId2"/>
                <a:stretch>
                  <a:fillRect l="-1057" t="-979" r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9893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Seja o modelo com 3 variáveis preditoras: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Se </a:t>
                </a:r>
                <a:r>
                  <a:rPr lang="en-US" dirty="0" err="1"/>
                  <a:t>fizermos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 VIF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Pode</a:t>
                </a:r>
                <a:r>
                  <a:rPr lang="en-US" dirty="0"/>
                  <a:t>-se </a:t>
                </a:r>
                <a:r>
                  <a:rPr lang="en-US" dirty="0" err="1"/>
                  <a:t>mostrar</a:t>
                </a:r>
                <a:r>
                  <a:rPr lang="en-US" dirty="0"/>
                  <a:t>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Portanto</a:t>
                </a:r>
                <a:r>
                  <a:rPr lang="en-US" dirty="0"/>
                  <a:t>, </a:t>
                </a:r>
                <a:r>
                  <a:rPr lang="en-US" dirty="0" err="1"/>
                  <a:t>quanto</a:t>
                </a:r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problema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na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precisão</a:t>
                </a:r>
                <a:r>
                  <a:rPr lang="en-US" dirty="0">
                    <a:sym typeface="Symbol" panose="05050102010706020507" pitchFamily="18" charset="2"/>
                  </a:rPr>
                  <a:t> das </a:t>
                </a:r>
                <a:r>
                  <a:rPr lang="en-US" dirty="0" err="1">
                    <a:sym typeface="Symbol" panose="05050102010706020507" pitchFamily="18" charset="2"/>
                  </a:rPr>
                  <a:t>estimativas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A26DC-392B-5746-0A60-A82422CEFD48}"/>
              </a:ext>
            </a:extLst>
          </p:cNvPr>
          <p:cNvSpPr/>
          <p:nvPr/>
        </p:nvSpPr>
        <p:spPr>
          <a:xfrm>
            <a:off x="9372600" y="6134100"/>
            <a:ext cx="1447800" cy="1371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/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for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muito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alto, VIF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será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 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 err="1">
                    <a:solidFill>
                      <a:srgbClr val="03203D"/>
                    </a:solidFill>
                  </a:rPr>
                  <a:t>quer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dizer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que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variável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pode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3203D"/>
                    </a:solidFill>
                  </a:rPr>
                  <a:t>ser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explicada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outras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variáveis</a:t>
                </a:r>
                <a:r>
                  <a:rPr lang="en-US" sz="2200" dirty="0">
                    <a:solidFill>
                      <a:srgbClr val="03203D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E0DFE58-B5DD-2DD8-BCC1-229C00D9D4DC}"/>
              </a:ext>
            </a:extLst>
          </p:cNvPr>
          <p:cNvSpPr/>
          <p:nvPr/>
        </p:nvSpPr>
        <p:spPr>
          <a:xfrm>
            <a:off x="9982200" y="4991101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/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&gt; 0.9, VIF &gt; 10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8DB7154-BFCF-E1BF-657B-45B82380AFB5}"/>
              </a:ext>
            </a:extLst>
          </p:cNvPr>
          <p:cNvSpPr/>
          <p:nvPr/>
        </p:nvSpPr>
        <p:spPr>
          <a:xfrm>
            <a:off x="11418916" y="6850723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21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escolher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minimizada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maximizada</a:t>
                </a:r>
                <a:r>
                  <a:rPr lang="en-US" dirty="0"/>
                  <a:t>. Na </a:t>
                </a:r>
                <a:r>
                  <a:rPr lang="en-US" dirty="0" err="1"/>
                  <a:t>prática</a:t>
                </a:r>
                <a:r>
                  <a:rPr lang="en-US" dirty="0"/>
                  <a:t>, </a:t>
                </a:r>
                <a:r>
                  <a:rPr lang="en-US" dirty="0" err="1"/>
                  <a:t>isso</a:t>
                </a:r>
                <a:r>
                  <a:rPr lang="en-US" dirty="0"/>
                  <a:t> </a:t>
                </a:r>
                <a:r>
                  <a:rPr lang="en-US" dirty="0" err="1"/>
                  <a:t>significa</a:t>
                </a:r>
                <a:r>
                  <a:rPr lang="en-US" dirty="0"/>
                  <a:t> </a:t>
                </a:r>
                <a:r>
                  <a:rPr lang="en-US" dirty="0" err="1"/>
                  <a:t>espalhar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Também</a:t>
                </a:r>
                <a:r>
                  <a:rPr lang="en-US" dirty="0"/>
                  <a:t>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ortonormalizar</a:t>
                </a:r>
                <a:r>
                  <a:rPr lang="en-US" dirty="0"/>
                  <a:t> a </a:t>
                </a:r>
                <a:r>
                  <a:rPr lang="en-US" dirty="0" err="1"/>
                  <a:t>matriz</a:t>
                </a:r>
                <a:r>
                  <a:rPr lang="en-US" dirty="0"/>
                  <a:t> X, </a:t>
                </a:r>
                <a:r>
                  <a:rPr lang="en-US" dirty="0" err="1"/>
                  <a:t>acarreta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815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7FECEF6-7F1E-ADAD-EE13-E35906A22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Verificação rápida da </a:t>
                </a:r>
                <a:r>
                  <a:rPr lang="pt-BR" dirty="0" err="1"/>
                  <a:t>multicolinearidade</a:t>
                </a:r>
                <a:r>
                  <a:rPr lang="pt-BR" dirty="0"/>
                  <a:t>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1252538"/>
                <a:r>
                  <a:rPr lang="pt-BR" dirty="0"/>
                  <a:t>Calcular os autovalores da matriz de correlações</a:t>
                </a:r>
              </a:p>
              <a:p>
                <a:pPr marL="1252538"/>
                <a:r>
                  <a:rPr lang="pt-BR" dirty="0"/>
                  <a:t>Obter a razão (número de condição):</a:t>
                </a:r>
              </a:p>
              <a:p>
                <a:pPr marL="1252538"/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</m:oMath>
                </a14:m>
                <a:endParaRPr lang="pt-BR" b="0" dirty="0"/>
              </a:p>
              <a:p>
                <a:pPr marL="0" indent="0" algn="ctr">
                  <a:buNone/>
                </a:pPr>
                <a:endParaRPr lang="pt-BR" b="0" dirty="0"/>
              </a:p>
              <a:p>
                <a:pPr marL="914400" indent="0">
                  <a:buNone/>
                </a:pPr>
                <a:r>
                  <a:rPr lang="en-US" dirty="0"/>
                  <a:t>   Se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≤100→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multicolinearidade</a:t>
                </a:r>
                <a:r>
                  <a:rPr lang="en-US" dirty="0"/>
                  <a:t> </a:t>
                </a:r>
                <a:r>
                  <a:rPr lang="en-US" dirty="0" err="1"/>
                  <a:t>fraca</a:t>
                </a:r>
                <a:endParaRPr lang="en-US" dirty="0"/>
              </a:p>
              <a:p>
                <a:pPr marL="1252538" indent="0">
                  <a:buNone/>
                </a:pPr>
                <a:r>
                  <a:rPr lang="en-US" dirty="0"/>
                  <a:t>Se 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100&lt;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00→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moderada</a:t>
                </a:r>
                <a:r>
                  <a:rPr lang="en-US" dirty="0"/>
                  <a:t> a forte</a:t>
                </a:r>
              </a:p>
              <a:p>
                <a:pPr marL="1252538" indent="0">
                  <a:buNone/>
                </a:pPr>
                <a:r>
                  <a:rPr lang="en-US" dirty="0"/>
                  <a:t>Se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𝑁𝐶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00→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multicolinearidade</a:t>
                </a:r>
                <a:r>
                  <a:rPr lang="en-US" dirty="0"/>
                  <a:t> </a:t>
                </a:r>
                <a:r>
                  <a:rPr lang="en-US" dirty="0" err="1"/>
                  <a:t>severa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7FECEF6-7F1E-ADAD-EE13-E35906A22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558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7FECEF6-7F1E-ADAD-EE13-E35906A22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/>
              <a:t>COMO TENTAR RESOLVER A MULTICOLINEARIDADE?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Evitá-la, tentando não incluir variáveis independentes redundantes no modelo;</a:t>
            </a:r>
          </a:p>
          <a:p>
            <a:endParaRPr lang="pt-BR" dirty="0"/>
          </a:p>
          <a:p>
            <a:pPr>
              <a:lnSpc>
                <a:spcPct val="125000"/>
              </a:lnSpc>
            </a:pPr>
            <a:r>
              <a:rPr lang="pt-BR" dirty="0"/>
              <a:t>Removendo, com cautela, variáveis correlacionadas. Cuidado para não remover variáveis importantes!</a:t>
            </a:r>
          </a:p>
          <a:p>
            <a:endParaRPr lang="pt-BR" dirty="0"/>
          </a:p>
          <a:p>
            <a:r>
              <a:rPr lang="pt-BR" dirty="0"/>
              <a:t>Adicionar mais observações de modo a tentar reduzi-la;</a:t>
            </a:r>
          </a:p>
          <a:p>
            <a:endParaRPr lang="pt-BR" dirty="0"/>
          </a:p>
          <a:p>
            <a:pPr>
              <a:lnSpc>
                <a:spcPct val="125000"/>
              </a:lnSpc>
            </a:pPr>
            <a:r>
              <a:rPr lang="pt-BR" dirty="0"/>
              <a:t>Usar outros procedimentos que permitam estimar os parâmetros de maneira mais eficiente. Ex.: Ridge </a:t>
            </a:r>
            <a:r>
              <a:rPr lang="pt-BR" dirty="0" err="1"/>
              <a:t>Regression</a:t>
            </a:r>
            <a:r>
              <a:rPr lang="pt-BR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97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 Regressão Linear Múltipla (</a:t>
            </a:r>
            <a:r>
              <a:rPr lang="pt-BR" sz="2200" dirty="0" err="1"/>
              <a:t>Multicolinearidade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Multicolinearidade</a:t>
            </a:r>
            <a:r>
              <a:rPr lang="pt-BR" sz="2200" dirty="0"/>
              <a:t> perfeita </a:t>
            </a:r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(c(1,2,3,2,4,6,7,5,2), 3, 3)) # relação linear exata em duas colunas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 # Não é invertível, pois o determinante dá zero</a:t>
            </a:r>
          </a:p>
          <a:p>
            <a:pPr marL="0" indent="0">
              <a:buNone/>
            </a:pPr>
            <a:r>
              <a:rPr lang="pt-BR" sz="2200" dirty="0"/>
              <a:t>MASS::</a:t>
            </a:r>
            <a:r>
              <a:rPr lang="pt-BR" sz="2200" dirty="0" err="1"/>
              <a:t>ginv</a:t>
            </a: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) # Usa-se inversa generalizada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(sample(1:9,9), 3, 3))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861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Carregamento do banco de dados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seatpos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seatpos</a:t>
            </a:r>
            <a:r>
              <a:rPr lang="pt-BR" sz="2200" dirty="0"/>
              <a:t> &lt;- </a:t>
            </a:r>
            <a:r>
              <a:rPr lang="pt-BR" sz="2200" dirty="0" err="1"/>
              <a:t>seatpos</a:t>
            </a:r>
            <a:r>
              <a:rPr lang="pt-BR" sz="2200" dirty="0"/>
              <a:t> |&gt; </a:t>
            </a:r>
            <a:r>
              <a:rPr lang="pt-BR" sz="2200" dirty="0" err="1"/>
              <a:t>as_tibble</a:t>
            </a:r>
            <a:r>
              <a:rPr lang="pt-BR" sz="2200" dirty="0"/>
              <a:t>())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Estudo da posição do assento do motorista em função de vários preditores</a:t>
            </a:r>
          </a:p>
          <a:p>
            <a:pPr marL="0" indent="0">
              <a:buNone/>
            </a:pPr>
            <a:r>
              <a:rPr lang="pt-BR" sz="2200" dirty="0"/>
              <a:t>help("</a:t>
            </a:r>
            <a:r>
              <a:rPr lang="pt-BR" sz="2200" dirty="0" err="1"/>
              <a:t>seatpos</a:t>
            </a:r>
            <a:r>
              <a:rPr lang="pt-BR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/>
              <a:t>## Ajuste do modelo</a:t>
            </a:r>
          </a:p>
          <a:p>
            <a:pPr marL="0" indent="0">
              <a:buNone/>
            </a:pPr>
            <a:r>
              <a:rPr lang="pt-BR" sz="2200" dirty="0"/>
              <a:t>g &lt;- </a:t>
            </a:r>
            <a:r>
              <a:rPr lang="pt-BR" sz="2200" dirty="0" err="1"/>
              <a:t>lm</a:t>
            </a:r>
            <a:r>
              <a:rPr lang="pt-BR" sz="2200" dirty="0"/>
              <a:t>(</a:t>
            </a:r>
            <a:r>
              <a:rPr lang="pt-BR" sz="2200" dirty="0" err="1"/>
              <a:t>hipcenter</a:t>
            </a:r>
            <a:r>
              <a:rPr lang="pt-BR" sz="2200" dirty="0"/>
              <a:t> ~ ., </a:t>
            </a:r>
            <a:r>
              <a:rPr lang="pt-BR" sz="2200" dirty="0" err="1"/>
              <a:t>seatpos</a:t>
            </a:r>
            <a:r>
              <a:rPr lang="pt-BR" sz="2200" dirty="0"/>
              <a:t>) # ou indica cada preditor de interesse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Resumo da análise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Análise de variância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Vemos, no quadro anterior, alguns sinais de </a:t>
            </a:r>
            <a:r>
              <a:rPr lang="pt-BR" sz="2200" dirty="0" err="1"/>
              <a:t>multicolinearidade</a:t>
            </a:r>
            <a:r>
              <a:rPr lang="pt-BR" sz="2200" dirty="0"/>
              <a:t>: \</a:t>
            </a:r>
            <a:r>
              <a:rPr lang="pt-BR" sz="2200" dirty="0" err="1"/>
              <a:t>nnenhum</a:t>
            </a:r>
            <a:r>
              <a:rPr lang="pt-BR" sz="2200" dirty="0"/>
              <a:t> preditor é significativo, mas R2 é relativamente alto.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97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Correlação</a:t>
            </a:r>
            <a:r>
              <a:rPr lang="en-US" sz="2200" dirty="0"/>
              <a:t> </a:t>
            </a:r>
            <a:r>
              <a:rPr lang="en-US" sz="2200" dirty="0" err="1"/>
              <a:t>duas</a:t>
            </a:r>
            <a:r>
              <a:rPr lang="en-US" sz="2200" dirty="0"/>
              <a:t> a </a:t>
            </a:r>
            <a:r>
              <a:rPr lang="en-US" sz="2200" dirty="0" err="1"/>
              <a:t>duas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 &lt;- </a:t>
            </a:r>
            <a:r>
              <a:rPr lang="en-US" sz="2200" dirty="0" err="1"/>
              <a:t>cor</a:t>
            </a:r>
            <a:r>
              <a:rPr lang="en-US" sz="2200" dirty="0"/>
              <a:t>(</a:t>
            </a:r>
            <a:r>
              <a:rPr lang="en-US" sz="2200" dirty="0" err="1"/>
              <a:t>seatpos</a:t>
            </a:r>
            <a:r>
              <a:rPr lang="en-US" sz="2200" dirty="0"/>
              <a:t>) |&gt; round(3))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[</a:t>
            </a:r>
            <a:r>
              <a:rPr lang="en-US" sz="2200" dirty="0" err="1"/>
              <a:t>upper.tri</a:t>
            </a: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, </a:t>
            </a:r>
            <a:r>
              <a:rPr lang="en-US" sz="2200" dirty="0" err="1"/>
              <a:t>diag</a:t>
            </a:r>
            <a:r>
              <a:rPr lang="en-US" sz="2200" dirty="0"/>
              <a:t> = T)] &lt;- NA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# </a:t>
            </a:r>
            <a:r>
              <a:rPr lang="en-US" sz="2200" dirty="0" err="1"/>
              <a:t>correlações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flextable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rownames</a:t>
            </a:r>
            <a:r>
              <a:rPr lang="en-US" sz="2200" dirty="0"/>
              <a:t> = NA)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rownames_to_column</a:t>
            </a:r>
            <a:r>
              <a:rPr lang="en-US" sz="2200" dirty="0"/>
              <a:t>("</a:t>
            </a:r>
            <a:r>
              <a:rPr lang="en-US" sz="2200" dirty="0" err="1"/>
              <a:t>Variável</a:t>
            </a:r>
            <a:r>
              <a:rPr lang="en-US" sz="2200" dirty="0"/>
              <a:t>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j = 2:ncol(</a:t>
            </a:r>
            <a:r>
              <a:rPr lang="en-US" sz="2200" dirty="0" err="1"/>
              <a:t>tab_cor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&lt; -.9] &lt;- "blue"</a:t>
            </a:r>
          </a:p>
          <a:p>
            <a:pPr marL="0" indent="0">
              <a:buNone/>
            </a:pPr>
            <a:r>
              <a:rPr lang="en-US" sz="2200" dirty="0"/>
              <a:t>      out[x &gt; .9] &lt;- "red"</a:t>
            </a:r>
          </a:p>
          <a:p>
            <a:pPr marL="0" indent="0">
              <a:buNone/>
            </a:pPr>
            <a:r>
              <a:rPr lang="en-US" sz="2200" dirty="0"/>
              <a:t>      out</a:t>
            </a:r>
          </a:p>
          <a:p>
            <a:pPr marL="0" indent="0">
              <a:buNone/>
            </a:pPr>
            <a:r>
              <a:rPr lang="en-US" sz="2200" dirty="0"/>
              <a:t>    }</a:t>
            </a:r>
          </a:p>
          <a:p>
            <a:pPr marL="0" indent="0">
              <a:buNone/>
            </a:pPr>
            <a:r>
              <a:rPr lang="en-US" sz="2200" dirty="0"/>
              <a:t> 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9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Autovalores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model.matrix</a:t>
            </a:r>
            <a:r>
              <a:rPr lang="en-US" sz="2200" dirty="0"/>
              <a:t>(g)[,-1])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#sqrt(max(e$values)/min(e$values)) #Se &gt;=30 indica </a:t>
            </a:r>
            <a:r>
              <a:rPr lang="en-US" sz="2200" dirty="0" err="1"/>
              <a:t>problema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97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Vif</a:t>
            </a:r>
            <a:r>
              <a:rPr lang="pt-BR" sz="2200" dirty="0"/>
              <a:t> para cada variável</a:t>
            </a:r>
          </a:p>
          <a:p>
            <a:pPr marL="0" indent="0">
              <a:buNone/>
            </a:pPr>
            <a:r>
              <a:rPr lang="pt-BR" sz="2200" dirty="0"/>
              <a:t>### Cálculos manuais do </a:t>
            </a:r>
            <a:r>
              <a:rPr lang="pt-BR" sz="2200" dirty="0" err="1"/>
              <a:t>vif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for (i in 1:ncol(X)) {</a:t>
            </a:r>
          </a:p>
          <a:p>
            <a:pPr marL="0" indent="0">
              <a:buNone/>
            </a:pPr>
            <a:r>
              <a:rPr lang="pt-BR" sz="2200" dirty="0"/>
              <a:t>  R2 &lt;- </a:t>
            </a:r>
            <a:r>
              <a:rPr lang="pt-BR" sz="2200" dirty="0" err="1"/>
              <a:t>summary</a:t>
            </a:r>
            <a:r>
              <a:rPr lang="pt-BR" sz="2200" dirty="0"/>
              <a:t>(</a:t>
            </a:r>
            <a:r>
              <a:rPr lang="pt-BR" sz="2200" dirty="0" err="1"/>
              <a:t>lm</a:t>
            </a:r>
            <a:r>
              <a:rPr lang="pt-BR" sz="2200" dirty="0"/>
              <a:t>(X[,i] ~ X[,-i]))$</a:t>
            </a:r>
            <a:r>
              <a:rPr lang="pt-BR" sz="2200" dirty="0" err="1"/>
              <a:t>r.squared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  print(1/(1-R2))</a:t>
            </a:r>
          </a:p>
          <a:p>
            <a:pPr marL="0" indent="0">
              <a:buNone/>
            </a:pPr>
            <a:r>
              <a:rPr lang="pt-BR" sz="2200" dirty="0"/>
              <a:t>}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Diagonal da inversa da matriz de correlação</a:t>
            </a:r>
          </a:p>
          <a:p>
            <a:pPr marL="0" indent="0">
              <a:buNone/>
            </a:pPr>
            <a:r>
              <a:rPr lang="pt-BR" sz="2200" dirty="0" err="1"/>
              <a:t>m.cor</a:t>
            </a:r>
            <a:r>
              <a:rPr lang="pt-BR" sz="2200" dirty="0"/>
              <a:t> &lt;- cor(X)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diag</a:t>
            </a:r>
            <a:r>
              <a:rPr lang="pt-BR" sz="2200" dirty="0"/>
              <a:t>(solve(</a:t>
            </a:r>
            <a:r>
              <a:rPr lang="pt-BR" sz="2200" dirty="0" err="1"/>
              <a:t>m.cor</a:t>
            </a:r>
            <a:r>
              <a:rPr lang="pt-BR" sz="2200" dirty="0"/>
              <a:t>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Cálculo do </a:t>
            </a:r>
            <a:r>
              <a:rPr lang="pt-BR" sz="2200" dirty="0" err="1"/>
              <a:t>vif</a:t>
            </a:r>
            <a:r>
              <a:rPr lang="pt-BR" sz="2200" dirty="0"/>
              <a:t> pela função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vif</a:t>
            </a:r>
            <a:r>
              <a:rPr lang="pt-BR" sz="2200" dirty="0"/>
              <a:t>(g)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Interpretação: pode-se interpretar </a:t>
            </a:r>
            <a:r>
              <a:rPr lang="pt-BR" sz="2200" dirty="0" err="1"/>
              <a:t>sqrt</a:t>
            </a:r>
            <a:r>
              <a:rPr lang="pt-BR" sz="2200" dirty="0"/>
              <a:t>(307.4) = 17.5 como nos dizendo que o erro padrão para a variável </a:t>
            </a:r>
            <a:r>
              <a:rPr lang="pt-BR" sz="2200" dirty="0" err="1"/>
              <a:t>HtShoes</a:t>
            </a:r>
            <a:r>
              <a:rPr lang="pt-BR" sz="2200" dirty="0"/>
              <a:t> é 17.5 vezes maior do que teria sido sem </a:t>
            </a:r>
            <a:r>
              <a:rPr lang="pt-BR" sz="2200" dirty="0" err="1"/>
              <a:t>multicolinearidade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Formas</a:t>
            </a:r>
            <a:r>
              <a:rPr lang="en-US" sz="2200" dirty="0"/>
              <a:t> de </a:t>
            </a:r>
            <a:r>
              <a:rPr lang="en-US" sz="2200" dirty="0" err="1"/>
              <a:t>tratar</a:t>
            </a:r>
            <a:r>
              <a:rPr lang="en-US" sz="2200" dirty="0"/>
              <a:t> a </a:t>
            </a:r>
            <a:r>
              <a:rPr lang="en-US" sz="2200" dirty="0" err="1"/>
              <a:t>multicolinearidade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Eliminando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</a:t>
            </a:r>
            <a:r>
              <a:rPr lang="en-US" sz="2200" dirty="0" err="1"/>
              <a:t>correlacionadas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g2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hipcenter</a:t>
            </a:r>
            <a:r>
              <a:rPr lang="en-US" sz="2200" dirty="0"/>
              <a:t> ~ . - </a:t>
            </a:r>
            <a:r>
              <a:rPr lang="en-US" sz="2200" dirty="0" err="1"/>
              <a:t>HtShoes</a:t>
            </a:r>
            <a:r>
              <a:rPr lang="en-US" sz="2200" dirty="0"/>
              <a:t> - </a:t>
            </a:r>
            <a:r>
              <a:rPr lang="en-US" sz="2200" dirty="0" err="1"/>
              <a:t>Ht</a:t>
            </a:r>
            <a:r>
              <a:rPr lang="en-US" sz="2200" dirty="0"/>
              <a:t>, 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summary(g2)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NC</a:t>
            </a:r>
          </a:p>
          <a:p>
            <a:pPr marL="0" indent="0">
              <a:buNone/>
            </a:pPr>
            <a:r>
              <a:rPr lang="en-US" sz="2200" dirty="0"/>
              <a:t>X &lt;- </a:t>
            </a:r>
            <a:r>
              <a:rPr lang="en-US" sz="2200" dirty="0" err="1"/>
              <a:t>model.matrix</a:t>
            </a:r>
            <a:r>
              <a:rPr lang="en-US" sz="2200" dirty="0"/>
              <a:t>(g2)[,-1]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sqrt(max(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)) #Se &gt;=30 indica </a:t>
            </a:r>
            <a:r>
              <a:rPr lang="en-US" sz="2200" dirty="0" err="1"/>
              <a:t>problema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</a:t>
            </a:r>
            <a:r>
              <a:rPr lang="en-US" sz="2200" dirty="0" err="1"/>
              <a:t>vif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vif</a:t>
            </a:r>
            <a:r>
              <a:rPr lang="en-US" sz="2200" dirty="0"/>
              <a:t>(g2)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7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Faz</a:t>
            </a:r>
            <a:r>
              <a:rPr lang="en-US" sz="2200" dirty="0"/>
              <a:t> </a:t>
            </a:r>
            <a:r>
              <a:rPr lang="en-US" sz="2200" dirty="0" err="1"/>
              <a:t>sentido</a:t>
            </a:r>
            <a:r>
              <a:rPr lang="en-US" sz="2200" dirty="0"/>
              <a:t> </a:t>
            </a:r>
            <a:r>
              <a:rPr lang="en-US" sz="2200" dirty="0" err="1"/>
              <a:t>tirar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HtShoes</a:t>
            </a:r>
            <a:r>
              <a:rPr lang="en-US" sz="2200" dirty="0"/>
              <a:t> e </a:t>
            </a:r>
            <a:r>
              <a:rPr lang="en-US" sz="2200" dirty="0" err="1"/>
              <a:t>Ht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help(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47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spaço Reservado para Conteúdo 11">
                <a:extLst>
                  <a:ext uri="{FF2B5EF4-FFF2-40B4-BE49-F238E27FC236}">
                    <a16:creationId xmlns:a16="http://schemas.microsoft.com/office/drawing/2014/main" id="{88C892ED-19BD-C077-0FA7-F22039883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087600" cy="7200900"/>
              </a:xfrm>
            </p:spPr>
            <p:txBody>
              <a:bodyPr/>
              <a:lstStyle/>
              <a:p>
                <a:pPr>
                  <a:lnSpc>
                    <a:spcPct val="125000"/>
                  </a:lnSpc>
                </a:pPr>
                <a:r>
                  <a:rPr lang="pt-BR" dirty="0"/>
                  <a:t>Problema: temos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dirty="0"/>
                  <a:t> variáveis. O modelo final conterá todas ou somente um subconjunto delas?</a:t>
                </a:r>
              </a:p>
              <a:p>
                <a:pPr>
                  <a:lnSpc>
                    <a:spcPct val="125000"/>
                  </a:lnSpc>
                </a:pPr>
                <a:endParaRPr lang="pt-BR" dirty="0"/>
              </a:p>
              <a:p>
                <a:pPr marL="0" indent="0" algn="ctr">
                  <a:lnSpc>
                    <a:spcPct val="125000"/>
                  </a:lnSpc>
                  <a:buNone/>
                </a:pPr>
                <a:r>
                  <a:rPr lang="pt-BR" b="1" dirty="0"/>
                  <a:t>Alguns procedimentos</a:t>
                </a:r>
              </a:p>
              <a:p>
                <a:pPr marL="0" indent="0" algn="ctr">
                  <a:lnSpc>
                    <a:spcPct val="125000"/>
                  </a:lnSpc>
                  <a:buNone/>
                </a:pPr>
                <a:endParaRPr lang="pt-BR" dirty="0"/>
              </a:p>
              <a:p>
                <a:pPr marL="2462213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Todas as regressões possíveis (“</a:t>
                </a:r>
                <a:r>
                  <a:rPr lang="pt-BR" dirty="0" err="1"/>
                  <a:t>all</a:t>
                </a:r>
                <a:r>
                  <a:rPr lang="pt-BR" dirty="0"/>
                  <a:t> possível </a:t>
                </a:r>
                <a:r>
                  <a:rPr lang="pt-BR" dirty="0" err="1"/>
                  <a:t>regressions</a:t>
                </a:r>
                <a:r>
                  <a:rPr lang="pt-BR" dirty="0"/>
                  <a:t>”)</a:t>
                </a:r>
              </a:p>
              <a:p>
                <a:pPr marL="2462213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Método passo atrás (“</a:t>
                </a:r>
                <a:r>
                  <a:rPr lang="pt-BR" dirty="0" err="1"/>
                  <a:t>backward</a:t>
                </a:r>
                <a:r>
                  <a:rPr lang="pt-BR" dirty="0"/>
                  <a:t> </a:t>
                </a:r>
                <a:r>
                  <a:rPr lang="pt-BR" dirty="0" err="1"/>
                  <a:t>elimination</a:t>
                </a:r>
                <a:r>
                  <a:rPr lang="pt-BR" dirty="0"/>
                  <a:t>”)</a:t>
                </a:r>
              </a:p>
              <a:p>
                <a:pPr marL="2462213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Método passo à frente (“</a:t>
                </a:r>
                <a:r>
                  <a:rPr lang="pt-BR" dirty="0" err="1"/>
                  <a:t>forward</a:t>
                </a:r>
                <a:r>
                  <a:rPr lang="pt-BR" dirty="0"/>
                  <a:t> procedure”)</a:t>
                </a:r>
              </a:p>
              <a:p>
                <a:pPr marL="2462213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Método passo a passo (“</a:t>
                </a:r>
                <a:r>
                  <a:rPr lang="pt-BR" dirty="0" err="1"/>
                  <a:t>stepwise</a:t>
                </a:r>
                <a:r>
                  <a:rPr lang="pt-BR" dirty="0"/>
                  <a:t> procedure”)</a:t>
                </a:r>
                <a:endParaRPr lang="en-US" dirty="0"/>
              </a:p>
            </p:txBody>
          </p:sp>
        </mc:Choice>
        <mc:Fallback>
          <p:sp>
            <p:nvSpPr>
              <p:cNvPr id="12" name="Espaço Reservado para Conteúdo 11">
                <a:extLst>
                  <a:ext uri="{FF2B5EF4-FFF2-40B4-BE49-F238E27FC236}">
                    <a16:creationId xmlns:a16="http://schemas.microsoft.com/office/drawing/2014/main" id="{88C892ED-19BD-C077-0FA7-F22039883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087600" cy="7200900"/>
              </a:xfrm>
              <a:blipFill>
                <a:blip r:embed="rId2"/>
                <a:stretch>
                  <a:fillRect l="-929" t="-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0472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60413087-0BC0-D172-8617-2C0C9DA15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Relação com o resíduo: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𝑆𝑄𝑅𝑒𝑠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𝑆𝑄𝑅𝑒𝑠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i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Considere</a:t>
                </a:r>
                <a:r>
                  <a:rPr lang="en-US" dirty="0"/>
                  <a:t> o </a:t>
                </a:r>
                <a:r>
                  <a:rPr lang="en-US" dirty="0" err="1"/>
                  <a:t>seguinte</a:t>
                </a:r>
                <a:r>
                  <a:rPr lang="en-US" dirty="0"/>
                  <a:t> </a:t>
                </a:r>
                <a:r>
                  <a:rPr lang="en-US" dirty="0" err="1"/>
                  <a:t>quadro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Comentários</a:t>
                </a:r>
                <a:r>
                  <a:rPr lang="en-US" dirty="0"/>
                  <a:t> a </a:t>
                </a:r>
                <a:r>
                  <a:rPr lang="en-US" dirty="0" err="1"/>
                  <a:t>seguir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60413087-0BC0-D172-8617-2C0C9DA15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Espaço Reservado para Conteúdo 7">
            <a:extLst>
              <a:ext uri="{FF2B5EF4-FFF2-40B4-BE49-F238E27FC236}">
                <a16:creationId xmlns:a16="http://schemas.microsoft.com/office/drawing/2014/main" id="{B64AB13A-EC30-BED5-868D-F18B36CFF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6" b="12592"/>
          <a:stretch/>
        </p:blipFill>
        <p:spPr>
          <a:xfrm>
            <a:off x="1752600" y="3853381"/>
            <a:ext cx="1334656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6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pt-BR" dirty="0"/>
                  <a:t>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𝑆𝑄𝑇𝑖𝑝𝑜𝐼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comumente</a:t>
                </a:r>
                <a:r>
                  <a:rPr lang="en-US" dirty="0"/>
                  <a:t> </a:t>
                </a:r>
                <a:r>
                  <a:rPr lang="en-US" dirty="0" err="1"/>
                  <a:t>chamadas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𝑆𝑄𝑆𝑒𝑞𝑢𝑒𝑛𝑐𝑖𝑎𝑙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Representam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partição</a:t>
                </a:r>
                <a:r>
                  <a:rPr lang="en-US" dirty="0"/>
                  <a:t> da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</m:t>
                    </m:r>
                  </m:oMath>
                </a14:m>
                <a:r>
                  <a:rPr lang="en-US" dirty="0"/>
                  <a:t> do </a:t>
                </a:r>
                <a:r>
                  <a:rPr lang="en-US" dirty="0" err="1"/>
                  <a:t>modelo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componentes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devido</a:t>
                </a:r>
                <a:r>
                  <a:rPr lang="en-US" dirty="0"/>
                  <a:t> a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variável</a:t>
                </a:r>
                <a:r>
                  <a:rPr lang="en-US" dirty="0"/>
                  <a:t>, </a:t>
                </a:r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:r>
                  <a:rPr lang="en-US" dirty="0" err="1"/>
                  <a:t>ela</a:t>
                </a:r>
                <a:r>
                  <a:rPr lang="en-US" dirty="0"/>
                  <a:t> é </a:t>
                </a:r>
                <a:r>
                  <a:rPr lang="en-US" dirty="0" err="1"/>
                  <a:t>adicionada</a:t>
                </a:r>
                <a:r>
                  <a:rPr lang="en-US" dirty="0"/>
                  <a:t> </a:t>
                </a:r>
                <a:r>
                  <a:rPr lang="en-US" dirty="0" err="1"/>
                  <a:t>sequencialmente</a:t>
                </a:r>
                <a:r>
                  <a:rPr lang="en-US" dirty="0"/>
                  <a:t> no </a:t>
                </a:r>
                <a:r>
                  <a:rPr lang="en-US" dirty="0" err="1"/>
                  <a:t>modelo</a:t>
                </a:r>
                <a:r>
                  <a:rPr lang="en-US" dirty="0"/>
                  <a:t>,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ordem</a:t>
                </a:r>
                <a:r>
                  <a:rPr lang="en-US" dirty="0"/>
                  <a:t> </a:t>
                </a:r>
                <a:r>
                  <a:rPr lang="en-US" dirty="0" err="1"/>
                  <a:t>definida</a:t>
                </a:r>
                <a:r>
                  <a:rPr lang="en-US" dirty="0"/>
                  <a:t> </a:t>
                </a:r>
                <a:r>
                  <a:rPr lang="en-US" dirty="0" err="1"/>
                  <a:t>pelo</a:t>
                </a:r>
                <a:r>
                  <a:rPr lang="en-US" dirty="0"/>
                  <a:t> </a:t>
                </a:r>
                <a:r>
                  <a:rPr lang="en-US" dirty="0" err="1"/>
                  <a:t>mesmo</a:t>
                </a:r>
                <a:r>
                  <a:rPr lang="en-US" dirty="0"/>
                  <a:t>;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𝑆𝑄𝑇𝑖𝑝𝑜𝐼𝐼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comumente</a:t>
                </a:r>
                <a:r>
                  <a:rPr lang="en-US" dirty="0"/>
                  <a:t> </a:t>
                </a:r>
                <a:r>
                  <a:rPr lang="en-US" dirty="0" err="1"/>
                  <a:t>chamadas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𝑆𝑄𝑃𝑎𝑟𝑐𝑖𝑎𝑙</m:t>
                    </m:r>
                  </m:oMath>
                </a14:m>
                <a:r>
                  <a:rPr lang="en-US" dirty="0"/>
                  <a:t>. Para </a:t>
                </a:r>
                <a:r>
                  <a:rPr lang="en-US" dirty="0" err="1"/>
                  <a:t>uma</a:t>
                </a:r>
                <a:r>
                  <a:rPr lang="en-US" dirty="0"/>
                  <a:t> dada </a:t>
                </a:r>
                <a:r>
                  <a:rPr lang="en-US" dirty="0" err="1"/>
                  <a:t>variável</a:t>
                </a:r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𝑆𝑄𝑇𝑖𝑝𝑜𝐼𝐼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𝑆𝑄𝑇𝑖𝑝𝑜𝐼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somente</a:t>
                </a:r>
                <a:r>
                  <a:rPr lang="en-US" dirty="0"/>
                  <a:t> se </a:t>
                </a:r>
                <a:r>
                  <a:rPr lang="en-US" dirty="0" err="1"/>
                  <a:t>ela</a:t>
                </a:r>
                <a:r>
                  <a:rPr lang="en-US" dirty="0"/>
                  <a:t> for a </a:t>
                </a:r>
                <a:r>
                  <a:rPr lang="en-US" dirty="0" err="1"/>
                  <a:t>última</a:t>
                </a:r>
                <a:r>
                  <a:rPr lang="en-US" dirty="0"/>
                  <a:t> </a:t>
                </a:r>
                <a:r>
                  <a:rPr lang="en-US" dirty="0" err="1"/>
                  <a:t>variável</a:t>
                </a:r>
                <a:r>
                  <a:rPr lang="en-US" dirty="0"/>
                  <a:t> </a:t>
                </a:r>
                <a:r>
                  <a:rPr lang="en-US" dirty="0" err="1"/>
                  <a:t>listada</a:t>
                </a:r>
                <a:r>
                  <a:rPr lang="en-US" dirty="0"/>
                  <a:t> </a:t>
                </a:r>
                <a:r>
                  <a:rPr lang="en-US" dirty="0" err="1"/>
                  <a:t>modelo</a:t>
                </a:r>
                <a:r>
                  <a:rPr lang="en-US" dirty="0"/>
                  <a:t> (</a:t>
                </a:r>
                <a:r>
                  <a:rPr lang="en-US" dirty="0" err="1"/>
                  <a:t>ou</a:t>
                </a:r>
                <a:r>
                  <a:rPr lang="en-US" dirty="0"/>
                  <a:t> se </a:t>
                </a:r>
                <a:r>
                  <a:rPr lang="en-US" dirty="0" err="1"/>
                  <a:t>tivermos</a:t>
                </a:r>
                <a:r>
                  <a:rPr lang="en-US" dirty="0"/>
                  <a:t> </a:t>
                </a:r>
                <a:r>
                  <a:rPr lang="en-US" dirty="0" err="1"/>
                  <a:t>polinômios</a:t>
                </a:r>
                <a:r>
                  <a:rPr lang="en-US" dirty="0"/>
                  <a:t> </a:t>
                </a:r>
                <a:r>
                  <a:rPr lang="en-US" dirty="0" err="1"/>
                  <a:t>ortogonais</a:t>
                </a:r>
                <a:r>
                  <a:rPr lang="en-US" dirty="0"/>
                  <a:t>);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63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851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Todas as regressões possíveis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633413" indent="-400050">
                  <a:buFont typeface="Wingdings" panose="05000000000000000000" pitchFamily="2" charset="2"/>
                  <a:buChar char="Ø"/>
                </a:pPr>
                <a:r>
                  <a:rPr lang="pt-BR" dirty="0"/>
                  <a:t>Suponha a existência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variáveis</a:t>
                </a:r>
                <a:r>
                  <a:rPr lang="en-US" dirty="0"/>
                  <a:t> </a:t>
                </a:r>
                <a:r>
                  <a:rPr lang="en-US" dirty="0" err="1"/>
                  <a:t>regressoras</a:t>
                </a:r>
                <a:r>
                  <a:rPr lang="en-US" dirty="0"/>
                  <a:t>;</a:t>
                </a:r>
              </a:p>
              <a:p>
                <a:pPr marL="633413" indent="-400050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marL="633413" indent="-4000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err="1"/>
                  <a:t>Faz</a:t>
                </a:r>
                <a:r>
                  <a:rPr lang="en-US" dirty="0"/>
                  <a:t>-se o </a:t>
                </a:r>
                <a:r>
                  <a:rPr lang="en-US" dirty="0" err="1"/>
                  <a:t>ajuste</a:t>
                </a:r>
                <a:r>
                  <a:rPr lang="en-US" dirty="0"/>
                  <a:t> de </a:t>
                </a:r>
                <a:r>
                  <a:rPr lang="en-US" dirty="0" err="1"/>
                  <a:t>todas</a:t>
                </a:r>
                <a:r>
                  <a:rPr lang="en-US" dirty="0"/>
                  <a:t> as </a:t>
                </a:r>
                <a:r>
                  <a:rPr lang="en-US" dirty="0" err="1"/>
                  <a:t>regressões</a:t>
                </a:r>
                <a:r>
                  <a:rPr lang="en-US" dirty="0"/>
                  <a:t> </a:t>
                </a:r>
                <a:r>
                  <a:rPr lang="en-US" dirty="0" err="1"/>
                  <a:t>possíveis</a:t>
                </a:r>
                <a:r>
                  <a:rPr lang="en-US" dirty="0"/>
                  <a:t>. </a:t>
                </a:r>
                <a:r>
                  <a:rPr lang="en-US" dirty="0" err="1"/>
                  <a:t>Tem</a:t>
                </a:r>
                <a:r>
                  <a:rPr lang="en-US" dirty="0"/>
                  <a:t>-se, </a:t>
                </a: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modelos</a:t>
                </a:r>
                <a:r>
                  <a:rPr lang="en-US" dirty="0"/>
                  <a:t> (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considerar</a:t>
                </a:r>
                <a:r>
                  <a:rPr lang="en-US" dirty="0"/>
                  <a:t> o </a:t>
                </a:r>
                <a:r>
                  <a:rPr lang="en-US" dirty="0" err="1"/>
                  <a:t>modelo</a:t>
                </a:r>
                <a:r>
                  <a:rPr lang="en-US" dirty="0"/>
                  <a:t>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variáveis</a:t>
                </a:r>
                <a:r>
                  <a:rPr lang="en-US" dirty="0"/>
                  <a:t> </a:t>
                </a:r>
                <a:r>
                  <a:rPr lang="en-US" dirty="0" err="1"/>
                  <a:t>regressoras</a:t>
                </a:r>
                <a:r>
                  <a:rPr lang="en-US" dirty="0"/>
                  <a:t>).</a:t>
                </a:r>
              </a:p>
              <a:p>
                <a:pPr marL="633413" indent="-400050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marL="633413" indent="-400050">
                  <a:lnSpc>
                    <a:spcPct val="125000"/>
                  </a:lnSpc>
                  <a:buFont typeface="Wingdings" panose="05000000000000000000" pitchFamily="2" charset="2"/>
                  <a:buChar char="Ø"/>
                </a:pPr>
                <a:r>
                  <a:rPr lang="en-US" dirty="0" err="1"/>
                  <a:t>Através</a:t>
                </a:r>
                <a:r>
                  <a:rPr lang="en-US" dirty="0"/>
                  <a:t> de um 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critérios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modelos</a:t>
                </a:r>
                <a:r>
                  <a:rPr lang="en-US" dirty="0"/>
                  <a:t> </a:t>
                </a:r>
                <a:r>
                  <a:rPr lang="en-US" dirty="0" err="1"/>
                  <a:t>ajustados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comparados</a:t>
                </a:r>
                <a:r>
                  <a:rPr lang="en-US" dirty="0"/>
                  <a:t> e o “</a:t>
                </a:r>
                <a:r>
                  <a:rPr lang="en-US" dirty="0" err="1"/>
                  <a:t>melhor</a:t>
                </a:r>
                <a:r>
                  <a:rPr lang="en-US" dirty="0"/>
                  <a:t>” deles é </a:t>
                </a:r>
                <a:r>
                  <a:rPr lang="en-US" dirty="0" err="1"/>
                  <a:t>selecionado</a:t>
                </a:r>
                <a:r>
                  <a:rPr lang="en-US" dirty="0"/>
                  <a:t>.</a:t>
                </a:r>
              </a:p>
              <a:p>
                <a:pPr marL="633413" indent="-400050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marL="633413" indent="-400050">
                  <a:buFont typeface="Wingdings" panose="05000000000000000000" pitchFamily="2" charset="2"/>
                  <a:buChar char="Ø"/>
                </a:pPr>
                <a:r>
                  <a:rPr lang="en-US" dirty="0"/>
                  <a:t>Na </a:t>
                </a:r>
                <a:r>
                  <a:rPr lang="en-US" dirty="0" err="1"/>
                  <a:t>prática</a:t>
                </a:r>
                <a:r>
                  <a:rPr lang="en-US" dirty="0"/>
                  <a:t>,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muito</a:t>
                </a:r>
                <a:r>
                  <a:rPr lang="en-US" dirty="0"/>
                  <a:t> </a:t>
                </a:r>
                <a:r>
                  <a:rPr lang="en-US" dirty="0" err="1"/>
                  <a:t>grande</a:t>
                </a:r>
                <a:r>
                  <a:rPr lang="en-US" dirty="0"/>
                  <a:t>,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procedimento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é </a:t>
                </a:r>
                <a:r>
                  <a:rPr lang="en-US" dirty="0" err="1"/>
                  <a:t>viável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00263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E8D434D-C869-CDE6-B449-7315997F6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/>
              <a:t>Todas as regressões possíveis</a:t>
            </a:r>
          </a:p>
          <a:p>
            <a:pPr marL="403225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Compara-se os modelos através de vários critérios:</a:t>
            </a:r>
          </a:p>
          <a:p>
            <a:pPr marL="0" indent="0">
              <a:buNone/>
            </a:pPr>
            <a:endParaRPr lang="pt-BR" dirty="0"/>
          </a:p>
          <a:p>
            <a:pPr marL="746125"/>
            <a:r>
              <a:rPr lang="pt-BR" dirty="0"/>
              <a:t>Estatística </a:t>
            </a:r>
            <a:r>
              <a:rPr lang="pt-BR" dirty="0" err="1"/>
              <a:t>Cp</a:t>
            </a:r>
            <a:r>
              <a:rPr lang="pt-BR" dirty="0"/>
              <a:t> de </a:t>
            </a:r>
            <a:r>
              <a:rPr lang="pt-BR" dirty="0" err="1"/>
              <a:t>Mallows</a:t>
            </a:r>
            <a:r>
              <a:rPr lang="pt-BR" dirty="0"/>
              <a:t>;</a:t>
            </a:r>
          </a:p>
          <a:p>
            <a:pPr marL="746125"/>
            <a:r>
              <a:rPr lang="pt-BR" dirty="0"/>
              <a:t>Valor do </a:t>
            </a:r>
            <a:r>
              <a:rPr lang="pt-BR" dirty="0" err="1"/>
              <a:t>QMResíduo</a:t>
            </a:r>
            <a:r>
              <a:rPr lang="pt-BR" dirty="0"/>
              <a:t> do modelo em avaliação;</a:t>
            </a:r>
          </a:p>
          <a:p>
            <a:pPr marL="746125"/>
            <a:r>
              <a:rPr lang="pt-BR" dirty="0"/>
              <a:t>Coeficiente de determinação múltipla;</a:t>
            </a:r>
          </a:p>
          <a:p>
            <a:pPr marL="746125"/>
            <a:r>
              <a:rPr lang="pt-BR" dirty="0"/>
              <a:t>Coeficiente de determinação ajustado.</a:t>
            </a:r>
          </a:p>
          <a:p>
            <a:pPr marL="746125">
              <a:buNone/>
            </a:pPr>
            <a:endParaRPr lang="pt-BR" dirty="0"/>
          </a:p>
          <a:p>
            <a:pPr marL="393700" indent="0">
              <a:buNone/>
            </a:pPr>
            <a:r>
              <a:rPr lang="pt-BR" dirty="0"/>
              <a:t>OBS.: Outros critérios são úteis como o AIC e o BIC.</a:t>
            </a:r>
          </a:p>
        </p:txBody>
      </p:sp>
    </p:spTree>
    <p:extLst>
      <p:ext uri="{BB962C8B-B14F-4D97-AF65-F5344CB8AC3E}">
        <p14:creationId xmlns:p14="http://schemas.microsoft.com/office/powerpoint/2010/main" val="32074144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544800" cy="7478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Estatística </a:t>
                </a:r>
                <a:r>
                  <a:rPr lang="pt-BR" b="1" dirty="0" err="1"/>
                  <a:t>Cp</a:t>
                </a:r>
                <a:r>
                  <a:rPr lang="pt-BR" b="1" dirty="0"/>
                  <a:t> de </a:t>
                </a:r>
                <a:r>
                  <a:rPr lang="pt-BR" b="1" dirty="0" err="1"/>
                  <a:t>Mallows</a:t>
                </a:r>
                <a:endParaRPr lang="pt-BR" b="1" dirty="0"/>
              </a:p>
              <a:p>
                <a:pPr marL="403225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Para um modelo com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dirty="0"/>
                  <a:t> variáveis </a:t>
                </a:r>
                <a:r>
                  <a:rPr lang="pt-BR" dirty="0" err="1"/>
                  <a:t>regressoras</a:t>
                </a:r>
                <a:r>
                  <a:rPr lang="pt-BR" dirty="0"/>
                  <a:t>, pode-se definir: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𝑆𝑄𝐸𝑝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dirty="0"/>
                  <a:t>E mostrar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𝐶𝑝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𝑆𝑄𝐸𝑝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pt-BR" b="0" dirty="0"/>
              </a:p>
              <a:p>
                <a:pPr marL="463550" indent="-463550">
                  <a:buFont typeface="Wingdings" panose="05000000000000000000" pitchFamily="2" charset="2"/>
                  <a:buChar char="Ø"/>
                </a:pPr>
                <a:r>
                  <a:rPr lang="pt-BR" dirty="0"/>
                  <a:t>Assim, se o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𝐶𝑝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𝐶𝑝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dirty="0"/>
                  <a:t>o modelo não parece ser adequado, por ter um valor relativamente alto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𝑆𝑄𝐸</m:t>
                    </m:r>
                  </m:oMath>
                </a14:m>
                <a:r>
                  <a:rPr lang="pt-BR" b="0" dirty="0"/>
                  <a:t>.</a:t>
                </a:r>
              </a:p>
              <a:p>
                <a:pPr marL="463550" indent="-463550">
                  <a:buFont typeface="Wingdings" panose="05000000000000000000" pitchFamily="2" charset="2"/>
                  <a:buChar char="Ø"/>
                </a:pPr>
                <a:r>
                  <a:rPr lang="pt-BR" dirty="0"/>
                  <a:t>Se o modelo for adequado, esperamos um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𝐶𝑝</m:t>
                    </m:r>
                  </m:oMath>
                </a14:m>
                <a:r>
                  <a:rPr lang="pt-BR" b="0" dirty="0"/>
                  <a:t> próximo de seu valor esperado (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b="0" dirty="0"/>
                  <a:t>).</a:t>
                </a:r>
              </a:p>
              <a:p>
                <a:pPr marL="0" indent="0">
                  <a:buNone/>
                </a:pPr>
                <a:endParaRPr lang="pt-BR" b="0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544800" cy="7478162"/>
              </a:xfrm>
              <a:blipFill>
                <a:blip r:embed="rId2"/>
                <a:stretch>
                  <a:fillRect l="-98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4991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Coeficiente de determinação múltipla</a:t>
                </a:r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Para um modelo com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dirty="0"/>
                  <a:t> variáveis </a:t>
                </a:r>
                <a:r>
                  <a:rPr lang="pt-BR" dirty="0" err="1"/>
                  <a:t>regressoras</a:t>
                </a:r>
                <a:r>
                  <a:rPr lang="pt-BR" dirty="0"/>
                  <a:t>, pode-se definir: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𝑆𝑄𝑅𝑒𝑔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𝑆𝑄𝑇𝑜𝑡𝑎𝑙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𝑆𝑄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𝑅𝑒𝑠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𝑆𝑄𝑇𝑜𝑡𝑎𝑙</m:t>
                          </m:r>
                        </m:den>
                      </m:f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pt-BR" b="0" dirty="0"/>
              </a:p>
              <a:p>
                <a:pPr marL="0" indent="0" algn="just">
                  <a:lnSpc>
                    <a:spcPct val="125000"/>
                  </a:lnSpc>
                  <a:buNone/>
                </a:pPr>
                <a:r>
                  <a:rPr lang="pt-BR" dirty="0"/>
                  <a:t>Cuidado! Sempre que uma variável for incluída no modelo, 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b="0" dirty="0"/>
                  <a:t> irá aumentar, pois 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𝑆𝑄𝑅𝑒𝑠</m:t>
                    </m:r>
                  </m:oMath>
                </a14:m>
                <a:r>
                  <a:rPr lang="pt-BR" b="0" dirty="0"/>
                  <a:t> diminui.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308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Coeficiente de determinação múltipla ajustado</a:t>
                </a:r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Para um modelo com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dirty="0"/>
                  <a:t> variáveis </a:t>
                </a:r>
                <a:r>
                  <a:rPr lang="pt-BR" dirty="0" err="1"/>
                  <a:t>regressoras</a:t>
                </a:r>
                <a:r>
                  <a:rPr lang="pt-BR" dirty="0"/>
                  <a:t>, pode-se definir: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𝑎𝑗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𝑆𝑄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𝑅𝑒𝑠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𝑆𝑄𝑇𝑜𝑡𝑎𝑙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pt-BR" b="0" dirty="0"/>
              </a:p>
              <a:p>
                <a:pPr marL="0" indent="0" algn="just">
                  <a:lnSpc>
                    <a:spcPct val="125000"/>
                  </a:lnSpc>
                  <a:buNone/>
                </a:pPr>
                <a:r>
                  <a:rPr lang="pt-BR" dirty="0"/>
                  <a:t>OBS.: a adição de um preditor somente irá aumentar 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b="0" dirty="0"/>
                  <a:t> se ele tiver algum valor preditivo.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714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</a:t>
            </a:r>
            <a:r>
              <a:rPr lang="en-US" sz="2200" dirty="0" err="1"/>
              <a:t>Seleção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 err="1"/>
              <a:t>df_ms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(file = "df_ms.csv",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m123 &lt;- </a:t>
            </a:r>
            <a:r>
              <a:rPr lang="en-US" sz="2200" dirty="0" err="1"/>
              <a:t>lm</a:t>
            </a:r>
            <a:r>
              <a:rPr lang="en-US" sz="2200" dirty="0"/>
              <a:t>(y ~ ., </a:t>
            </a:r>
            <a:r>
              <a:rPr lang="en-US" sz="2200" dirty="0" err="1"/>
              <a:t>df_ms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car::</a:t>
            </a:r>
            <a:r>
              <a:rPr lang="en-US" sz="2200" dirty="0" err="1"/>
              <a:t>Anova</a:t>
            </a:r>
            <a:r>
              <a:rPr lang="en-US" sz="2200" dirty="0"/>
              <a:t>(m123) # </a:t>
            </a:r>
            <a:r>
              <a:rPr lang="en-US" sz="2200" dirty="0" err="1"/>
              <a:t>apenas</a:t>
            </a:r>
            <a:r>
              <a:rPr lang="en-US" sz="2200" dirty="0"/>
              <a:t> um </a:t>
            </a:r>
            <a:r>
              <a:rPr lang="en-US" sz="2200" dirty="0" err="1"/>
              <a:t>preditor</a:t>
            </a:r>
            <a:r>
              <a:rPr lang="en-US" sz="2200" dirty="0"/>
              <a:t> é </a:t>
            </a:r>
            <a:r>
              <a:rPr lang="en-US" sz="2200" dirty="0" err="1"/>
              <a:t>significativo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Ajute</a:t>
            </a:r>
            <a:r>
              <a:rPr lang="en-US" sz="2200" dirty="0"/>
              <a:t> de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possíveis</a:t>
            </a:r>
            <a:r>
              <a:rPr lang="en-US" sz="2200" dirty="0"/>
              <a:t> </a:t>
            </a:r>
            <a:r>
              <a:rPr lang="en-US" sz="2200" dirty="0" err="1"/>
              <a:t>regressões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b &lt;- </a:t>
            </a:r>
            <a:r>
              <a:rPr lang="en-US" sz="2200" dirty="0" err="1"/>
              <a:t>regsubsets</a:t>
            </a:r>
            <a:r>
              <a:rPr lang="en-US" sz="2200" dirty="0"/>
              <a:t>(y ~ ., data = </a:t>
            </a:r>
            <a:r>
              <a:rPr lang="en-US" sz="2200" dirty="0" err="1"/>
              <a:t>df_ms</a:t>
            </a:r>
            <a:r>
              <a:rPr lang="en-US" sz="2200" dirty="0"/>
              <a:t>, </a:t>
            </a:r>
            <a:r>
              <a:rPr lang="en-US" sz="2200" dirty="0" err="1"/>
              <a:t>nbest</a:t>
            </a:r>
            <a:r>
              <a:rPr lang="en-US" sz="2200" dirty="0"/>
              <a:t> = 3)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74473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Extraindo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rs</a:t>
            </a:r>
            <a:r>
              <a:rPr lang="en-US" sz="2200" dirty="0"/>
              <a:t> &lt;- summary(b)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new_rs</a:t>
            </a:r>
            <a:r>
              <a:rPr lang="en-US" sz="2200" dirty="0"/>
              <a:t> &lt;- list()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1:length(</a:t>
            </a:r>
            <a:r>
              <a:rPr lang="en-US" sz="2200" dirty="0" err="1"/>
              <a:t>rs</a:t>
            </a:r>
            <a:r>
              <a:rPr lang="en-US" sz="2200" dirty="0"/>
              <a:t>)) {</a:t>
            </a:r>
          </a:p>
          <a:p>
            <a:pPr marL="0" indent="0">
              <a:buNone/>
            </a:pPr>
            <a:r>
              <a:rPr lang="en-US" sz="2200" dirty="0"/>
              <a:t>  if (mode(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]]) == "numeric") {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new_rs</a:t>
            </a:r>
            <a:r>
              <a:rPr lang="en-US" sz="2200" dirty="0"/>
              <a:t>[[names(</a:t>
            </a:r>
            <a:r>
              <a:rPr lang="en-US" sz="2200" dirty="0" err="1"/>
              <a:t>rs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])]] &lt;- 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3648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Mostrando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modelos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bind_cols</a:t>
            </a:r>
            <a:r>
              <a:rPr lang="en-US" sz="2200" dirty="0"/>
              <a:t>(</a:t>
            </a:r>
            <a:r>
              <a:rPr lang="en-US" sz="2200" dirty="0" err="1"/>
              <a:t>new_rs</a:t>
            </a: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add_column</a:t>
            </a:r>
            <a:r>
              <a:rPr lang="en-US" sz="2200" dirty="0"/>
              <a:t>(</a:t>
            </a:r>
            <a:r>
              <a:rPr lang="en-US" sz="2200" dirty="0" err="1"/>
              <a:t>rs$outmat</a:t>
            </a:r>
            <a:r>
              <a:rPr lang="en-US" sz="2200" dirty="0"/>
              <a:t> |&gt; </a:t>
            </a:r>
            <a:r>
              <a:rPr lang="en-US" sz="2200" dirty="0" err="1"/>
              <a:t>as_tibble</a:t>
            </a:r>
            <a:r>
              <a:rPr lang="en-US" sz="2200" dirty="0"/>
              <a:t>(),</a:t>
            </a:r>
          </a:p>
          <a:p>
            <a:pPr marL="0" indent="0">
              <a:buNone/>
            </a:pPr>
            <a:r>
              <a:rPr lang="en-US" sz="2200" dirty="0"/>
              <a:t>             .before = T) -&gt; </a:t>
            </a:r>
            <a:r>
              <a:rPr lang="en-US" sz="2200" dirty="0" err="1"/>
              <a:t>est_models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est_models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c(4, 6),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max(x)] &lt;- "</a:t>
            </a:r>
            <a:r>
              <a:rPr lang="en-US" sz="2200" dirty="0" err="1"/>
              <a:t>lightgreen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 } 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c(5, 7,8),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min(x)] &lt;- "</a:t>
            </a:r>
            <a:r>
              <a:rPr lang="en-US" sz="2200" dirty="0" err="1"/>
              <a:t>lightblue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out}) </a:t>
            </a:r>
          </a:p>
        </p:txBody>
      </p:sp>
    </p:spTree>
    <p:extLst>
      <p:ext uri="{BB962C8B-B14F-4D97-AF65-F5344CB8AC3E}">
        <p14:creationId xmlns:p14="http://schemas.microsoft.com/office/powerpoint/2010/main" val="31962513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544800" cy="7478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Backward </a:t>
                </a:r>
                <a:r>
                  <a:rPr lang="pt-BR" b="1" dirty="0" err="1"/>
                  <a:t>Elimination</a:t>
                </a:r>
                <a:endParaRPr lang="pt-BR" b="1" dirty="0"/>
              </a:p>
              <a:p>
                <a:pPr marL="403225" indent="0"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pt-BR" dirty="0"/>
                  <a:t>Inicia-se com todos os preditores no modelo e remove-se o preditor com o valor 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pt-BR" dirty="0"/>
                  <a:t> parcial dado por: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𝑆𝑄𝑅𝑒𝑔𝑟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𝑐𝑜𝑚𝑝𝑙𝑒𝑡𝑜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𝑆𝑄𝑅𝑒𝑔𝑟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𝑟𝑒𝑑𝑢𝑧𝑖𝑑𝑜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𝑄𝑀𝑅𝑒𝑠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𝑐𝑜𝑚𝑝𝑙𝑒𝑡𝑜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que seja o menor de todos e também menor do que um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pt-BR" dirty="0"/>
                  <a:t> mínimo, chamado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544800" cy="7478162"/>
              </a:xfrm>
              <a:blipFill>
                <a:blip r:embed="rId2"/>
                <a:stretch>
                  <a:fillRect l="-980" t="-979" r="-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2188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Backward </a:t>
                </a:r>
                <a:r>
                  <a:rPr lang="pt-BR" b="1" dirty="0" err="1"/>
                  <a:t>Elimination</a:t>
                </a:r>
                <a:endParaRPr lang="pt-BR" b="1" dirty="0"/>
              </a:p>
              <a:p>
                <a:pPr marL="403225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Alternativamente, </a:t>
                </a:r>
                <a:r>
                  <a:rPr lang="pt-BR" dirty="0" err="1"/>
                  <a:t>obtem-se</a:t>
                </a:r>
                <a:r>
                  <a:rPr lang="pt-BR" dirty="0"/>
                  <a:t> 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𝑐𝑎𝑙𝑐</m:t>
                        </m:r>
                      </m:sub>
                    </m:sSub>
                  </m:oMath>
                </a14:m>
                <a:r>
                  <a:rPr lang="pt-BR" dirty="0"/>
                  <a:t> parciais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𝑐𝑎𝑙𝑐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E elimina-se aquele com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𝑣𝑎𝑙𝑜𝑟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</m:oMath>
                </a14:m>
                <a:r>
                  <a:rPr lang="pt-BR" dirty="0"/>
                  <a:t> escolhido.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pt-BR" dirty="0"/>
                  <a:t>Quando nenhum preditor for dado como não significativo, concluímos que todas as variáveis são importantes.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4455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Backward </a:t>
                </a:r>
                <a:r>
                  <a:rPr lang="pt-BR" b="1" dirty="0" err="1"/>
                  <a:t>Elimination</a:t>
                </a:r>
                <a:endParaRPr lang="pt-BR" b="1" dirty="0"/>
              </a:p>
              <a:p>
                <a:pPr marL="403225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Sugestão do </a:t>
                </a:r>
                <a:r>
                  <a:rPr lang="pt-BR" dirty="0" err="1"/>
                  <a:t>Faraway</a:t>
                </a:r>
                <a:r>
                  <a:rPr lang="pt-BR" dirty="0"/>
                  <a:t> (2005): Usar o </a:t>
                </a:r>
                <a:r>
                  <a:rPr lang="pt-BR" dirty="0" err="1"/>
                  <a:t>test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/>
                  <a:t> parcial da função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𝑠𝑢𝑚𝑚𝑎𝑟𝑦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pt-BR" dirty="0"/>
                  <a:t> no 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Começa-se com todos os preditores no modelo;</a:t>
                </a:r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Executa-se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dirty="0"/>
                  <a:t> parciais e remove-se o preditor com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𝑣𝑎𝑙𝑜𝑟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maior que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𝑡𝑖𝑐𝑜</m:t>
                        </m:r>
                      </m:sub>
                    </m:sSub>
                  </m:oMath>
                </a14:m>
                <a:r>
                  <a:rPr lang="pt-BR" dirty="0"/>
                  <a:t>;</a:t>
                </a:r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Reajusta-se o modelo e repete-se o passo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dirty="0"/>
                  <a:t>.</a:t>
                </a:r>
              </a:p>
              <a:p>
                <a:pPr marL="514350" indent="-514350">
                  <a:buAutoNum type="alphaLcParenR"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PARAR quando só existirem no modelo preditores com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𝑣𝑎𝑙𝑜𝑟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𝑐𝑟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𝑡𝑖𝑐𝑜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𝑡𝑖𝑐𝑜</m:t>
                        </m:r>
                      </m:sub>
                    </m:sSub>
                  </m:oMath>
                </a14:m>
                <a:r>
                  <a:rPr lang="pt-BR" dirty="0"/>
                  <a:t> não precisa ser 5%. Pode ser de 15% ou 20% (</a:t>
                </a:r>
                <a:r>
                  <a:rPr lang="pt-BR" dirty="0" err="1"/>
                  <a:t>Faraway</a:t>
                </a:r>
                <a:r>
                  <a:rPr lang="pt-BR" dirty="0"/>
                  <a:t> 2005, p. 122).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  <a:blipFill>
                <a:blip r:embed="rId2"/>
                <a:stretch>
                  <a:fillRect l="-966" t="-979" b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062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(Backward, Forward, stepwise)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/>
              <a:t>df_ms_2 &lt;- </a:t>
            </a:r>
            <a:r>
              <a:rPr lang="en-US" sz="2200" dirty="0" err="1"/>
              <a:t>read_csv</a:t>
            </a:r>
            <a:r>
              <a:rPr lang="en-US" sz="2200" dirty="0"/>
              <a:t>(file = "df_ms_2.csv",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r>
              <a:rPr lang="en-US" sz="2200" dirty="0"/>
              <a:t>df_ms_2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BACKWARD ELIMINATION</a:t>
            </a:r>
          </a:p>
          <a:p>
            <a:pPr marL="0" indent="0">
              <a:buNone/>
            </a:pPr>
            <a:r>
              <a:rPr lang="en-US" sz="2200" dirty="0"/>
              <a:t>m1234 &lt;- </a:t>
            </a:r>
            <a:r>
              <a:rPr lang="en-US" sz="2200" dirty="0" err="1"/>
              <a:t>lm</a:t>
            </a:r>
            <a:r>
              <a:rPr lang="en-US" sz="2200" dirty="0"/>
              <a:t>(y ~ x1 + x2 + x3 + x4, data = df_ms_2)</a:t>
            </a:r>
          </a:p>
          <a:p>
            <a:pPr marL="0" indent="0">
              <a:buNone/>
            </a:pPr>
            <a:r>
              <a:rPr lang="en-US" sz="2200" dirty="0"/>
              <a:t>m4321 &lt;- </a:t>
            </a:r>
            <a:r>
              <a:rPr lang="en-US" sz="2200" dirty="0" err="1"/>
              <a:t>lm</a:t>
            </a:r>
            <a:r>
              <a:rPr lang="en-US" sz="2200" dirty="0"/>
              <a:t>(y ~ x4 + x2 + x3 + x1, data = df_ms_2)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Os</a:t>
            </a:r>
            <a:r>
              <a:rPr lang="en-US" sz="2200" dirty="0"/>
              <a:t> testes F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anova</a:t>
            </a:r>
            <a:r>
              <a:rPr lang="en-US" sz="2200" dirty="0"/>
              <a:t> do </a:t>
            </a:r>
            <a:r>
              <a:rPr lang="en-US" sz="2200" dirty="0" err="1"/>
              <a:t>pacote</a:t>
            </a:r>
            <a:r>
              <a:rPr lang="en-US" sz="2200" dirty="0"/>
              <a:t> stats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sequenciais</a:t>
            </a:r>
            <a:r>
              <a:rPr lang="en-US" sz="2200" dirty="0"/>
              <a:t> 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parciais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Dependem</a:t>
            </a:r>
            <a:r>
              <a:rPr lang="en-US" sz="2200" dirty="0"/>
              <a:t> da </a:t>
            </a:r>
            <a:r>
              <a:rPr lang="en-US" sz="2200" dirty="0" err="1"/>
              <a:t>ordem</a:t>
            </a:r>
            <a:r>
              <a:rPr lang="en-US" sz="2200" dirty="0"/>
              <a:t> de entrada no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(m1234)  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(m4321)</a:t>
            </a:r>
          </a:p>
        </p:txBody>
      </p:sp>
    </p:spTree>
    <p:extLst>
      <p:ext uri="{BB962C8B-B14F-4D97-AF65-F5344CB8AC3E}">
        <p14:creationId xmlns:p14="http://schemas.microsoft.com/office/powerpoint/2010/main" val="18757588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Os testes t da função </a:t>
            </a:r>
            <a:r>
              <a:rPr lang="pt-BR" sz="2200" dirty="0" err="1"/>
              <a:t>summary</a:t>
            </a:r>
            <a:r>
              <a:rPr lang="pt-BR" sz="2200" dirty="0"/>
              <a:t> do pacote base não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(m1234) 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Os testes F da função Anova do pacote </a:t>
            </a:r>
            <a:r>
              <a:rPr lang="pt-BR" sz="2200" dirty="0" err="1"/>
              <a:t>car</a:t>
            </a:r>
            <a:r>
              <a:rPr lang="pt-BR" sz="2200" dirty="0"/>
              <a:t> são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::Anova(m1234)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X3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::Anova(m124)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X4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/>
              <a:t>(m12)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748956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Forward Procedure</a:t>
                </a:r>
              </a:p>
              <a:p>
                <a:pPr marL="403225" indent="0">
                  <a:buNone/>
                </a:pPr>
                <a:endParaRPr lang="pt-BR" dirty="0"/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Inicia-se com o modelo mais simples, sem variáveis </a:t>
                </a:r>
                <a:r>
                  <a:rPr lang="pt-BR" dirty="0" err="1"/>
                  <a:t>regressoras</a:t>
                </a:r>
                <a:r>
                  <a:rPr lang="pt-BR" dirty="0"/>
                  <a:t> e, para todos os preditores fora do modelo, checa-se seu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𝑣𝑎𝑙𝑜𝑟</m:t>
                    </m:r>
                  </m:oMath>
                </a14:m>
                <a:r>
                  <a:rPr lang="pt-BR" dirty="0"/>
                  <a:t> quando ele é adicionado ao modelo;</a:t>
                </a:r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Escolhe-se, em cada passo, incluir o preditor com o menor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𝑣𝑎𝑙𝑜𝑟</m:t>
                    </m:r>
                  </m:oMath>
                </a14:m>
                <a:r>
                  <a:rPr lang="pt-BR" dirty="0"/>
                  <a:t> que seja menor que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𝑡𝑖𝑐𝑜</m:t>
                        </m:r>
                      </m:sub>
                    </m:sSub>
                  </m:oMath>
                </a14:m>
                <a:r>
                  <a:rPr lang="pt-BR" dirty="0"/>
                  <a:t>;</a:t>
                </a:r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Continua-se até nenhum outro preditor ser adicionado.</a:t>
                </a:r>
              </a:p>
              <a:p>
                <a:pPr marL="514350" indent="-514350">
                  <a:buAutoNum type="alphaLcParenR"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OBS.: o passo </a:t>
                </a:r>
                <a:r>
                  <a:rPr lang="pt-BR" i="1" dirty="0">
                    <a:latin typeface="+mj-lt"/>
                  </a:rPr>
                  <a:t>a</a:t>
                </a:r>
                <a:r>
                  <a:rPr lang="pt-BR" dirty="0"/>
                  <a:t> seguido do </a:t>
                </a:r>
                <a:r>
                  <a:rPr lang="pt-BR" i="1" dirty="0"/>
                  <a:t>b</a:t>
                </a:r>
                <a:r>
                  <a:rPr lang="pt-BR" dirty="0"/>
                  <a:t> é equivalente a escolher a variável que mais se correlaciona com Y, no caso do início do processo. O passo </a:t>
                </a:r>
                <a:r>
                  <a:rPr lang="pt-BR" i="1" dirty="0"/>
                  <a:t>b</a:t>
                </a:r>
                <a:r>
                  <a:rPr lang="pt-BR" dirty="0"/>
                  <a:t> é equivalente a escolher o preditor mais significativo.</a:t>
                </a:r>
                <a:endParaRPr lang="pt-BR" i="1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  <a:blipFill>
                <a:blip r:embed="rId2"/>
                <a:stretch>
                  <a:fillRect l="-966" t="-979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579054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FORWARD SELECTION</a:t>
            </a:r>
          </a:p>
          <a:p>
            <a:pPr marL="0" indent="0">
              <a:buNone/>
            </a:pPr>
            <a:r>
              <a:rPr lang="pt-BR" sz="2200" dirty="0"/>
              <a:t>### Obter a variável com a maior correlação com Y.</a:t>
            </a:r>
          </a:p>
          <a:p>
            <a:pPr marL="0" indent="0">
              <a:buNone/>
            </a:pPr>
            <a:r>
              <a:rPr lang="pt-BR" sz="2200" dirty="0"/>
              <a:t>(cor_df_ms_2 &lt;- cor(df_ms_2)) # Assim, a variável X4 entrará primeiro no modelo.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m4 &lt;- </a:t>
            </a:r>
            <a:r>
              <a:rPr lang="pt-BR" sz="2200" dirty="0" err="1"/>
              <a:t>lm</a:t>
            </a:r>
            <a:r>
              <a:rPr lang="pt-BR" sz="2200" dirty="0"/>
              <a:t>(y ~ x4, data = df_ms_2)</a:t>
            </a:r>
          </a:p>
          <a:p>
            <a:pPr marL="0" indent="0">
              <a:buNone/>
            </a:pPr>
            <a:r>
              <a:rPr lang="pt-BR" sz="2200" dirty="0"/>
              <a:t>anova(m4) # Anova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(m4) # Resumo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uma variável por vez e verificar o p-valor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 &lt;- </a:t>
            </a:r>
            <a:r>
              <a:rPr lang="pt-BR" sz="2200" dirty="0" err="1"/>
              <a:t>lm</a:t>
            </a:r>
            <a:r>
              <a:rPr lang="pt-BR" sz="2200" dirty="0"/>
              <a:t>(y ~ x4 + x1, data = df_ms_2)</a:t>
            </a:r>
          </a:p>
          <a:p>
            <a:pPr marL="0" indent="0">
              <a:buNone/>
            </a:pPr>
            <a:r>
              <a:rPr lang="pt-BR" sz="2200" dirty="0"/>
              <a:t>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m24 &lt;- </a:t>
            </a:r>
            <a:r>
              <a:rPr lang="pt-BR" sz="2200" dirty="0" err="1"/>
              <a:t>lm</a:t>
            </a:r>
            <a:r>
              <a:rPr lang="pt-BR" sz="2200" dirty="0"/>
              <a:t>(y ~ x4 + x2, data = df_ms_2)</a:t>
            </a:r>
          </a:p>
          <a:p>
            <a:pPr marL="0" indent="0">
              <a:buNone/>
            </a:pPr>
            <a:r>
              <a:rPr lang="pt-BR" sz="2200" dirty="0"/>
              <a:t>anova(m24)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m34 &lt;- </a:t>
            </a:r>
            <a:r>
              <a:rPr lang="pt-BR" sz="2200" dirty="0" err="1"/>
              <a:t>lm</a:t>
            </a:r>
            <a:r>
              <a:rPr lang="pt-BR" sz="2200" dirty="0"/>
              <a:t>(y ~ x4 + x3, data = df_ms_2)</a:t>
            </a:r>
          </a:p>
          <a:p>
            <a:pPr marL="0" indent="0">
              <a:buNone/>
            </a:pPr>
            <a:r>
              <a:rPr lang="pt-BR" sz="2200" dirty="0"/>
              <a:t>anova(m34)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277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 - 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Depois de escolhido a segunda variável, acrescentar mais uma por vez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anova(m124)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m134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anova(m134)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Modelo escolhido foi o m14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(m14)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43981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Stepwise </a:t>
                </a:r>
                <a:r>
                  <a:rPr lang="pt-BR" b="1" dirty="0" err="1"/>
                  <a:t>Regression</a:t>
                </a:r>
                <a:endParaRPr lang="pt-BR" b="1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just">
                  <a:buNone/>
                </a:pPr>
                <a:r>
                  <a:rPr lang="pt-BR" dirty="0"/>
                  <a:t>É uma combinação entre “</a:t>
                </a:r>
                <a:r>
                  <a:rPr lang="pt-BR" dirty="0" err="1"/>
                  <a:t>Backward</a:t>
                </a:r>
                <a:r>
                  <a:rPr lang="pt-BR" dirty="0"/>
                  <a:t> </a:t>
                </a:r>
                <a:r>
                  <a:rPr lang="pt-BR" dirty="0" err="1"/>
                  <a:t>Elimination</a:t>
                </a:r>
                <a:r>
                  <a:rPr lang="pt-BR" dirty="0"/>
                  <a:t>” e o “</a:t>
                </a:r>
                <a:r>
                  <a:rPr lang="pt-BR" dirty="0" err="1"/>
                  <a:t>Forward</a:t>
                </a:r>
                <a:r>
                  <a:rPr lang="pt-BR" dirty="0"/>
                  <a:t> </a:t>
                </a:r>
                <a:r>
                  <a:rPr lang="pt-BR" dirty="0" err="1"/>
                  <a:t>Selection</a:t>
                </a:r>
                <a:r>
                  <a:rPr lang="pt-BR" dirty="0"/>
                  <a:t>”.</a:t>
                </a:r>
              </a:p>
              <a:p>
                <a:pPr marL="0" indent="0" algn="ctr">
                  <a:buNone/>
                </a:pPr>
                <a:endParaRPr lang="pt-BR" dirty="0"/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Inicia-se com o “</a:t>
                </a:r>
                <a:r>
                  <a:rPr lang="pt-BR" dirty="0" err="1"/>
                  <a:t>Forward</a:t>
                </a:r>
                <a:r>
                  <a:rPr lang="pt-BR" dirty="0"/>
                  <a:t> </a:t>
                </a:r>
                <a:r>
                  <a:rPr lang="pt-BR" dirty="0" err="1"/>
                  <a:t>Selection</a:t>
                </a:r>
                <a:r>
                  <a:rPr lang="pt-BR" dirty="0"/>
                  <a:t>”;</a:t>
                </a:r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Faz-se o “</a:t>
                </a:r>
                <a:r>
                  <a:rPr lang="pt-BR" dirty="0" err="1"/>
                  <a:t>Backward</a:t>
                </a:r>
                <a:r>
                  <a:rPr lang="pt-BR" dirty="0"/>
                  <a:t> </a:t>
                </a:r>
                <a:r>
                  <a:rPr lang="pt-BR" dirty="0" err="1"/>
                  <a:t>Elimination</a:t>
                </a:r>
                <a:r>
                  <a:rPr lang="pt-BR" dirty="0"/>
                  <a:t>”;</a:t>
                </a:r>
              </a:p>
              <a:p>
                <a:pPr marL="914400" indent="-514350">
                  <a:lnSpc>
                    <a:spcPct val="125000"/>
                  </a:lnSpc>
                  <a:buAutoNum type="alphaLcParenR"/>
                </a:pPr>
                <a:r>
                  <a:rPr lang="pt-BR" dirty="0"/>
                  <a:t>Se o modelo mudar em relação ao passo </a:t>
                </a:r>
                <a:r>
                  <a:rPr lang="pt-BR" i="1" dirty="0"/>
                  <a:t>a</a:t>
                </a:r>
                <a:r>
                  <a:rPr lang="pt-BR" dirty="0"/>
                  <a:t>, repete-se tudo.</a:t>
                </a:r>
              </a:p>
              <a:p>
                <a:pPr marL="514350" indent="-514350">
                  <a:buAutoNum type="alphaLcParenR"/>
                </a:pPr>
                <a:endParaRPr lang="pt-BR" dirty="0"/>
              </a:p>
              <a:p>
                <a:pPr marL="514350" indent="-514350">
                  <a:buAutoNum type="alphaLcParenR"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/>
                  <a:t>“</a:t>
                </a:r>
                <a:r>
                  <a:rPr lang="pt-BR" dirty="0" err="1"/>
                  <a:t>Forward</a:t>
                </a:r>
                <a:r>
                  <a:rPr lang="pt-BR" dirty="0"/>
                  <a:t>”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pt-BR" dirty="0"/>
                  <a:t> “</a:t>
                </a:r>
                <a:r>
                  <a:rPr lang="pt-BR" dirty="0" err="1"/>
                  <a:t>Backward</a:t>
                </a:r>
                <a:r>
                  <a:rPr lang="pt-BR" dirty="0"/>
                  <a:t>”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  <a:blipFill>
                <a:blip r:embed="rId2"/>
                <a:stretch>
                  <a:fillRect l="-966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122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pt-BR" b="1" dirty="0"/>
                  <a:t>Stepwise </a:t>
                </a:r>
                <a:r>
                  <a:rPr lang="pt-BR" b="1" dirty="0" err="1"/>
                  <a:t>Regression</a:t>
                </a:r>
                <a:endParaRPr lang="pt-BR" b="1" dirty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just">
                  <a:lnSpc>
                    <a:spcPct val="125000"/>
                  </a:lnSpc>
                  <a:buNone/>
                </a:pPr>
                <a:r>
                  <a:rPr lang="pt-BR" dirty="0"/>
                  <a:t>OBS.: Os valores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BR" dirty="0"/>
                  <a:t> (F crítico para definir se a variável entra ou não) e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pt-BR" dirty="0"/>
                  <a:t> (F crítico para definir se a variável sai ou não) podem ser diferentes.</a:t>
                </a:r>
              </a:p>
              <a:p>
                <a:pPr marL="0" indent="0" algn="just">
                  <a:lnSpc>
                    <a:spcPct val="125000"/>
                  </a:lnSpc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pt-BR" dirty="0"/>
                  <a:t>Alguns autores sugerem valores menores para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pt-BR" dirty="0"/>
                  <a:t> (ou seja, maior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𝑐𝑟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𝑡𝑖𝑐𝑜</m:t>
                        </m:r>
                      </m:sub>
                    </m:sSub>
                  </m:oMath>
                </a14:m>
                <a:r>
                  <a:rPr lang="pt-BR" dirty="0"/>
                  <a:t> para facilitar a inclusão de variáveis.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pt-BR" dirty="0"/>
                  <a:t>Exemplo: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𝑞𝑢𝑎𝑛𝑡𝑖𝑙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0,90</m:t>
                        </m:r>
                      </m:sub>
                    </m:sSub>
                  </m:oMath>
                </a14:m>
                <a:r>
                  <a:rPr lang="pt-B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𝑞𝑢𝑎𝑛𝑡𝑖𝑙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0,95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CE8D434D-C869-CDE6-B449-7315997F6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15773400" cy="7478162"/>
              </a:xfrm>
              <a:blipFill>
                <a:blip r:embed="rId2"/>
                <a:stretch>
                  <a:fillRect l="-966" t="-979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1507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## STEPWISE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Vamos</a:t>
                </a:r>
                <a:r>
                  <a:rPr lang="en-US" sz="2200" dirty="0"/>
                  <a:t> usar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10% e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200" dirty="0"/>
                  <a:t> = 5%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Obter</a:t>
                </a:r>
                <a:r>
                  <a:rPr lang="en-US" sz="2200" dirty="0"/>
                  <a:t> a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com a </a:t>
                </a:r>
                <a:r>
                  <a:rPr lang="en-US" sz="2200" dirty="0" err="1"/>
                  <a:t>maior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correlação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absoluta</a:t>
                </a:r>
                <a:r>
                  <a:rPr lang="en-US" sz="2200" dirty="0"/>
                  <a:t> com Y.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cor</a:t>
                </a:r>
                <a:r>
                  <a:rPr lang="en-US" sz="2200" dirty="0"/>
                  <a:t>(df_ms_2)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x4, data = df_ms_2)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(m4) </a:t>
                </a:r>
              </a:p>
              <a:p>
                <a:pPr marL="0" indent="0">
                  <a:buNone/>
                </a:pPr>
                <a:r>
                  <a:rPr lang="en-US" sz="2200" dirty="0"/>
                  <a:t>summary(m4)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Acrescentar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uma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vez</a:t>
                </a:r>
                <a:r>
                  <a:rPr lang="en-US" sz="2200" dirty="0"/>
                  <a:t> e </a:t>
                </a:r>
                <a:r>
                  <a:rPr lang="en-US" sz="2200" dirty="0" err="1"/>
                  <a:t>checar</a:t>
                </a:r>
                <a:r>
                  <a:rPr lang="en-US" sz="2200" dirty="0"/>
                  <a:t> o p-valor a 10%</a:t>
                </a:r>
              </a:p>
              <a:p>
                <a:pPr marL="0" indent="0">
                  <a:buNone/>
                </a:pPr>
                <a:r>
                  <a:rPr lang="en-US" sz="2200" dirty="0"/>
                  <a:t>m14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x1, data = df_ms_2) # x1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(m14)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m24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x2, data = df_ms_2)  # x2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(m24)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m34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x3, data = df_ms_2) # x3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(m34)</a:t>
                </a:r>
              </a:p>
            </p:txBody>
          </p:sp>
        </mc:Choice>
        <mc:Fallback xmlns="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5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20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mais uma variável por vez no modelo com 2 variáveis e checar o p-valor a 10%</a:t>
            </a:r>
          </a:p>
          <a:p>
            <a:pPr marL="0" indent="0">
              <a:buNone/>
            </a:pPr>
            <a:r>
              <a:rPr lang="pt-BR" sz="2200" dirty="0"/>
              <a:t>m142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anova(m142) # como a variável X2 tem o menor </a:t>
            </a:r>
            <a:r>
              <a:rPr lang="pt-BR" sz="2200" dirty="0" err="1"/>
              <a:t>p_valor</a:t>
            </a:r>
            <a:r>
              <a:rPr lang="pt-BR" sz="2200" dirty="0"/>
              <a:t> ela é acrescentada no modelo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m143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anova(m143)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47928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(m142) # x4 não significativa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::Anova(m142) # x4 não significativa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Deletar a variável que não foi significativa a 5% e ajustar o novo modelo.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Realizar o </a:t>
            </a:r>
            <a:r>
              <a:rPr lang="pt-BR" sz="2200" dirty="0" err="1"/>
              <a:t>foward</a:t>
            </a:r>
            <a:r>
              <a:rPr lang="pt-BR" sz="2200" dirty="0"/>
              <a:t> a partir do modelo ajustado considerando 10% de significância</a:t>
            </a:r>
          </a:p>
          <a:p>
            <a:pPr marL="0" indent="0">
              <a:buNone/>
            </a:pPr>
            <a:r>
              <a:rPr lang="pt-BR" sz="2200" dirty="0"/>
              <a:t>m123 &lt;- </a:t>
            </a:r>
            <a:r>
              <a:rPr lang="pt-BR" sz="2200" dirty="0" err="1"/>
              <a:t>lm</a:t>
            </a:r>
            <a:r>
              <a:rPr lang="pt-BR" sz="2200" dirty="0"/>
              <a:t>(y ~ x1 + x2 + x3, data = df_ms_2)</a:t>
            </a:r>
          </a:p>
          <a:p>
            <a:pPr marL="0" indent="0">
              <a:buNone/>
            </a:pPr>
            <a:r>
              <a:rPr lang="pt-BR" sz="2200" dirty="0"/>
              <a:t>anova(m123)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/>
              <a:t>anova(m124)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Nenhuma das variáveis (x3 e x4) foram significativas a 10%. </a:t>
            </a:r>
          </a:p>
          <a:p>
            <a:pPr marL="0" indent="0">
              <a:buNone/>
            </a:pPr>
            <a:r>
              <a:rPr lang="pt-BR" sz="2200" dirty="0"/>
              <a:t>#### Assim, não as incluímos no modelo. O modelo final será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(m12)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025525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Funções</a:t>
            </a:r>
            <a:r>
              <a:rPr lang="en-US" sz="2200" dirty="0"/>
              <a:t> </a:t>
            </a:r>
            <a:r>
              <a:rPr lang="en-US" sz="2200" dirty="0" err="1"/>
              <a:t>prontas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library(MASS)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step_forward</a:t>
            </a:r>
            <a:r>
              <a:rPr lang="en-US" sz="2200" dirty="0"/>
              <a:t> &lt;- step(m1234, direction = "forward"))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step_forward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step_forward$anova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step_backward</a:t>
            </a:r>
            <a:r>
              <a:rPr lang="en-US" sz="2200" dirty="0"/>
              <a:t> &lt;- step(m1234, direction = "backward"))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step_backward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step_backward$anova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step_both</a:t>
            </a:r>
            <a:r>
              <a:rPr lang="en-US" sz="2200" dirty="0"/>
              <a:t> &lt;- step(m1234, direction = "both"))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step_both$anova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99035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638300"/>
            <a:ext cx="11899900" cy="6781800"/>
          </a:xfrm>
        </p:spPr>
        <p:txBody>
          <a:bodyPr/>
          <a:lstStyle/>
          <a:p>
            <a:pPr marL="633413" indent="-633413" algn="just"/>
            <a:r>
              <a:rPr lang="en-US" sz="2800" dirty="0"/>
              <a:t>Faraway JJ (2005) Linear Models with R. A CRC Press Company. Boca Raton London </a:t>
            </a:r>
            <a:r>
              <a:rPr lang="en-US" sz="2800" dirty="0" err="1"/>
              <a:t>NewYork</a:t>
            </a:r>
            <a:r>
              <a:rPr lang="en-US" sz="2800" dirty="0"/>
              <a:t> Washington, D.C.</a:t>
            </a:r>
          </a:p>
          <a:p>
            <a:pPr marL="633413" indent="-633413" algn="just"/>
            <a:endParaRPr lang="en-US" sz="2800" dirty="0"/>
          </a:p>
          <a:p>
            <a:pPr marL="633413" indent="-633413" algn="just"/>
            <a:r>
              <a:rPr lang="en-US" sz="2800" dirty="0" err="1"/>
              <a:t>Peternelli</a:t>
            </a:r>
            <a:r>
              <a:rPr lang="en-US" sz="2800" dirty="0"/>
              <a:t> LA (2022). Material </a:t>
            </a:r>
            <a:r>
              <a:rPr lang="en-US" sz="2800" dirty="0" err="1"/>
              <a:t>didático</a:t>
            </a:r>
            <a:r>
              <a:rPr lang="en-US" sz="2800" dirty="0"/>
              <a:t>: </a:t>
            </a:r>
            <a:r>
              <a:rPr lang="en-US" sz="2800" dirty="0" err="1"/>
              <a:t>modelos</a:t>
            </a:r>
            <a:r>
              <a:rPr lang="en-US" sz="2800" dirty="0"/>
              <a:t> </a:t>
            </a:r>
            <a:r>
              <a:rPr lang="en-US" sz="2800" dirty="0" err="1"/>
              <a:t>lineares</a:t>
            </a:r>
            <a:r>
              <a:rPr lang="en-US" sz="2800" dirty="0"/>
              <a:t>. </a:t>
            </a:r>
            <a:r>
              <a:rPr lang="en-US" sz="2800" dirty="0" err="1"/>
              <a:t>Disponível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: &lt;https://lapea.ufv.br/sem-categoria-pt/material-didatico-modelos-lineares/&gt; . </a:t>
            </a:r>
            <a:r>
              <a:rPr lang="en-US" sz="2800" dirty="0" err="1"/>
              <a:t>Acessado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: 01/11/2022.</a:t>
            </a:r>
          </a:p>
          <a:p>
            <a:pPr marL="633413" indent="-633413" algn="just"/>
            <a:endParaRPr lang="en-US" sz="2800" dirty="0"/>
          </a:p>
          <a:p>
            <a:pPr marL="633413" indent="-633413" algn="just"/>
            <a:r>
              <a:rPr lang="en-US" sz="2800" dirty="0" err="1"/>
              <a:t>Tidyverse</a:t>
            </a:r>
            <a:r>
              <a:rPr lang="en-US" sz="2800" dirty="0"/>
              <a:t>: R packages for data science (2022). </a:t>
            </a:r>
            <a:r>
              <a:rPr lang="en-US" sz="2800" dirty="0" err="1"/>
              <a:t>Disponível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: &lt;https://www.tidyverse.org/&gt;. </a:t>
            </a:r>
            <a:r>
              <a:rPr lang="en-US" sz="2800" dirty="0" err="1"/>
              <a:t>Acessado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: 01/11/2022.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137717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11/11/2022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Folha de dicas: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00605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11/11/2022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076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arrange_all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desc) # </a:t>
            </a:r>
            <a:r>
              <a:rPr lang="en-US" sz="2200" dirty="0" err="1"/>
              <a:t>arranja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decrescentemente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arrange_if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</a:t>
            </a:r>
            <a:r>
              <a:rPr lang="en-US" sz="2200" dirty="0" err="1"/>
              <a:t>is.factor</a:t>
            </a:r>
            <a:r>
              <a:rPr lang="en-US" sz="2200" dirty="0"/>
              <a:t>) # </a:t>
            </a:r>
            <a:r>
              <a:rPr lang="en-US" sz="2200" dirty="0" err="1"/>
              <a:t>arranja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arrange_at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vars(carb)) #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arrange_at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11)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36076"/>
              </p:ext>
            </p:extLst>
          </p:nvPr>
        </p:nvGraphicFramePr>
        <p:xfrm>
          <a:off x="931862" y="2019300"/>
          <a:ext cx="8897938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01065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58811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Gr_Liv_Area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017034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941257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203377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Espaço Reservado para Conteúdo 6">
            <a:extLst>
              <a:ext uri="{FF2B5EF4-FFF2-40B4-BE49-F238E27FC236}">
                <a16:creationId xmlns:a16="http://schemas.microsoft.com/office/drawing/2014/main" id="{4C6A8DBE-8FC6-C47E-D988-F7DB32900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36586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72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11/11/2022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662263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945518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ordenado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 para </a:t>
            </a:r>
            <a:r>
              <a:rPr lang="en-US" sz="2200" dirty="0" err="1"/>
              <a:t>ordenar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11/11/2022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90236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facet_wrap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espeficicando</a:t>
            </a:r>
            <a:r>
              <a:rPr lang="en-US" sz="2200" dirty="0"/>
              <a:t> o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fatias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espeficicando</a:t>
            </a:r>
            <a:r>
              <a:rPr lang="en-US" sz="2200" dirty="0"/>
              <a:t> o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fatias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ncol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0B661-8087-8532-07A4-8C630788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pt-BR" dirty="0"/>
                  <a:t>O modelo: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é uma v.a. contínua chamada de variável resposta, ou variável dependente, que será predita assumindo uma relação linear dela com diversas variáveis preditoras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/>
                  <a:t>.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são variáveis </a:t>
                </a:r>
                <a:r>
                  <a:rPr lang="pt-BR" dirty="0" err="1"/>
                  <a:t>regressoras</a:t>
                </a:r>
                <a:r>
                  <a:rPr lang="pt-BR" dirty="0"/>
                  <a:t> (ou covariáveis, ou variáveis independentes). Discretas ou contínuas. Assume-se que seus valores são controlados ou pelo menos observados acuradamente pelo experimentador.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63" r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7F00EB-811E-731E-C226-6D3915DC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4FB41-D9DC-B88B-3A07-9A375B4A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1256A-E596-7D25-DC25-89B23E10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98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0B661-8087-8532-07A4-8C630788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 são constantes ou parâmetros cujos valores são desconhecidos, mas que serão estimados através dos dados.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>
                  <a:solidFill>
                    <a:srgbClr val="03203D"/>
                  </a:solidFill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 é a v.a. que representa a variação aleatória não explicada na resposta. Pressupõe-se o seguinte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 e, consequentemente,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:</a:t>
                </a:r>
              </a:p>
              <a:p>
                <a:pPr marL="1139825">
                  <a:lnSpc>
                    <a:spcPct val="125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=0⇒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;</a:t>
                </a:r>
              </a:p>
              <a:p>
                <a:pPr marL="1139825">
                  <a:lnSpc>
                    <a:spcPct val="125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;</a:t>
                </a:r>
              </a:p>
              <a:p>
                <a:pPr marL="1139825">
                  <a:lnSpc>
                    <a:spcPct val="125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i="1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03203D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pt-BR" i="1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</a:rPr>
                      <m:t>0,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BR" b="0" i="1" smtClean="0">
                        <a:solidFill>
                          <a:srgbClr val="03203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t-BR" dirty="0">
                    <a:solidFill>
                      <a:srgbClr val="03203D"/>
                    </a:solidFill>
                  </a:rPr>
                  <a:t>.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pt-BR" dirty="0">
                    <a:solidFill>
                      <a:srgbClr val="03203D"/>
                    </a:solidFill>
                  </a:rPr>
                  <a:t>Obs</a:t>
                </a:r>
                <a:r>
                  <a:rPr lang="pt-BR" dirty="0"/>
                  <a:t>.: A estimação via método dos mínimos quadrados não exige tais pressupostos, mas uma vez atendidos, os estimadores apresentam excelentes propriedades.</a:t>
                </a:r>
                <a:endParaRPr lang="pt-BR" dirty="0">
                  <a:solidFill>
                    <a:srgbClr val="03203D"/>
                  </a:solidFill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63" r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7F00EB-811E-731E-C226-6D3915DC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4FB41-D9DC-B88B-3A07-9A375B4A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1256A-E596-7D25-DC25-89B23E10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4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0B661-8087-8532-07A4-8C630788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pt-BR" dirty="0"/>
                  <a:t>Considere que o experimento será executado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pt-BR" dirty="0"/>
                  <a:t> vezes para vários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/>
                  <a:t>, onde,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/>
                  <a:t>, e as respostas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observadas. Temos, então: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pt-BR" sz="40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sz="4000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7F00EB-811E-731E-C226-6D3915DC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4FB41-D9DC-B88B-3A07-9A375B4A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1256A-E596-7D25-DC25-89B23E10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05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0B661-8087-8532-07A4-8C630788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pt-BR" dirty="0"/>
                  <a:t>Matricialmente, temos: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ou</a:t>
                </a: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cujas</a:t>
                </a:r>
                <a:r>
                  <a:rPr lang="en-US" dirty="0"/>
                  <a:t> </a:t>
                </a:r>
                <a:r>
                  <a:rPr lang="en-US" dirty="0" err="1"/>
                  <a:t>pressuposições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1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7F00EB-811E-731E-C226-6D3915DC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4FB41-D9DC-B88B-3A07-9A375B4A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1256A-E596-7D25-DC25-89B23E10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64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0B661-8087-8532-07A4-8C630788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pt-BR" dirty="0"/>
                  <a:t>Seja,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em</a:t>
                </a:r>
                <a:r>
                  <a:rPr lang="en-US" dirty="0"/>
                  <a:t> que,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é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𝑝𝑜𝑠𝑡𝑜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+1&lt;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.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Queremos</a:t>
                </a:r>
                <a:r>
                  <a:rPr lang="en-US" dirty="0"/>
                  <a:t> </a:t>
                </a:r>
                <a:r>
                  <a:rPr lang="en-US" dirty="0" err="1"/>
                  <a:t>obter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que minimize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em</a:t>
                </a:r>
                <a:r>
                  <a:rPr lang="en-US" dirty="0"/>
                  <a:t> que: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seja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pt-B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pt-BR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 err="1"/>
                  <a:t>Assim</a:t>
                </a:r>
                <a:r>
                  <a:rPr lang="en-US" dirty="0"/>
                  <a:t>, o </a:t>
                </a:r>
                <a:r>
                  <a:rPr lang="en-US" dirty="0" err="1"/>
                  <a:t>sistema</a:t>
                </a:r>
                <a:r>
                  <a:rPr lang="en-US" dirty="0"/>
                  <a:t> de </a:t>
                </a:r>
                <a:r>
                  <a:rPr lang="en-US" dirty="0" err="1"/>
                  <a:t>equações</a:t>
                </a:r>
                <a:r>
                  <a:rPr lang="en-US" dirty="0"/>
                  <a:t> </a:t>
                </a:r>
                <a:r>
                  <a:rPr lang="en-US" dirty="0" err="1"/>
                  <a:t>normais</a:t>
                </a:r>
                <a:r>
                  <a:rPr lang="en-US" dirty="0"/>
                  <a:t> é dado </a:t>
                </a:r>
                <a:r>
                  <a:rPr lang="en-US" dirty="0" err="1"/>
                  <a:t>por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𝑿</m:t>
                      </m:r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Finalmente</a:t>
                </a:r>
                <a:r>
                  <a:rPr lang="en-US" dirty="0"/>
                  <a:t>, </a:t>
                </a:r>
                <a:r>
                  <a:rPr lang="en-US" dirty="0" err="1"/>
                  <a:t>temos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ou</a:t>
                </a:r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cujas</a:t>
                </a:r>
                <a:r>
                  <a:rPr lang="en-US" dirty="0"/>
                  <a:t> </a:t>
                </a:r>
                <a:r>
                  <a:rPr lang="en-US" dirty="0" err="1"/>
                  <a:t>pressuposições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1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solidFill>
                                <a:srgbClr val="03203D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320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dirty="0"/>
              </a:p>
              <a:p>
                <a:pPr marL="0" indent="0">
                  <a:lnSpc>
                    <a:spcPct val="125000"/>
                  </a:lnSpc>
                  <a:spcBef>
                    <a:spcPts val="0"/>
                  </a:spcBef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4B0FF81-AA5B-372E-007C-6C898522A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163" r="-1010" b="-100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7F00EB-811E-731E-C226-6D3915DC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4FB41-D9DC-B88B-3A07-9A375B4A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91256A-E596-7D25-DC25-89B23E100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357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3C19F-D557-2CD1-888F-4CC62BA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C506643-E9A5-23E4-69BC-784F77BF5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190458"/>
              </p:ext>
            </p:extLst>
          </p:nvPr>
        </p:nvGraphicFramePr>
        <p:xfrm>
          <a:off x="457200" y="1600200"/>
          <a:ext cx="150876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3D2F2-F6DB-04F4-B4D6-6BB80CB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B6B90-4140-3244-5801-A57199FB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86C52-9048-BDA2-A0FB-16E94C6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5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63F7A-59E4-1AF7-7029-C8FB6839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AD25E-06ED-D2D9-CFC1-C538F9D5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Dados (</a:t>
            </a:r>
            <a:r>
              <a:rPr lang="pt-BR" sz="2200" dirty="0" err="1"/>
              <a:t>savings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savings</a:t>
            </a:r>
            <a:r>
              <a:rPr lang="pt-BR" sz="2200" dirty="0"/>
              <a:t>) # Função data() importa o banco de dados </a:t>
            </a:r>
            <a:r>
              <a:rPr lang="pt-BR" sz="2200" dirty="0" err="1"/>
              <a:t>savings</a:t>
            </a:r>
            <a:r>
              <a:rPr lang="pt-BR" sz="2200" dirty="0"/>
              <a:t>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help(</a:t>
            </a:r>
            <a:r>
              <a:rPr lang="pt-BR" sz="2200" dirty="0" err="1"/>
              <a:t>savings</a:t>
            </a:r>
            <a:r>
              <a:rPr lang="pt-BR" sz="2200" dirty="0"/>
              <a:t>) # Mostra a descrição dos dados no help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r>
              <a:rPr lang="pt-BR" sz="2200" dirty="0"/>
              <a:t> &lt;- </a:t>
            </a:r>
            <a:r>
              <a:rPr lang="pt-BR" sz="2200" dirty="0" err="1"/>
              <a:t>savings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as_tibble</a:t>
            </a:r>
            <a:r>
              <a:rPr lang="pt-BR" sz="2200" dirty="0"/>
              <a:t>() # Transforma em </a:t>
            </a:r>
            <a:r>
              <a:rPr lang="pt-BR" sz="2200" dirty="0" err="1"/>
              <a:t>tibble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99599F-4236-C7B6-42D0-D121F87F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11/11/2022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3A6788-73A0-F84A-A70C-A26D2406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AE16C-D0D0-E7DB-C319-EDE099F2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9898</TotalTime>
  <Words>15283</Words>
  <Application>Microsoft Office PowerPoint</Application>
  <PresentationFormat>Personalizar</PresentationFormat>
  <Paragraphs>2319</Paragraphs>
  <Slides>168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168</vt:i4>
      </vt:variant>
    </vt:vector>
  </HeadingPairs>
  <TitlesOfParts>
    <vt:vector size="175" baseType="lpstr">
      <vt:lpstr>Calibri</vt:lpstr>
      <vt:lpstr>Wingdings</vt:lpstr>
      <vt:lpstr>Cambria Math</vt:lpstr>
      <vt:lpstr>Arial</vt:lpstr>
      <vt:lpstr>Symbol</vt:lpstr>
      <vt:lpstr>Helveticish</vt:lpstr>
      <vt:lpstr>Office Theme</vt:lpstr>
      <vt:lpstr>ANÁLISE EXPLORATÓRIA DADOS E REGRESSÃO LINEAR MÚLTIPLA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 - Bonus)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Regressão Linear Múltipla</vt:lpstr>
      <vt:lpstr>Regressão Linear Múltipla</vt:lpstr>
      <vt:lpstr>Regressão Linear Múltipla</vt:lpstr>
      <vt:lpstr>Regressão Linear Múltipla</vt:lpstr>
      <vt:lpstr>Regressão Linear Múltipla (Banco de dados: savings)</vt:lpstr>
      <vt:lpstr>Regressão Linear Múltipla (Banco de dados: savings)</vt:lpstr>
      <vt:lpstr>Regressão Linear Múltipla (Ajuste do modelo)</vt:lpstr>
      <vt:lpstr>Regressão Linear Múltipla (Ajuste do modelo)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43</cp:revision>
  <dcterms:created xsi:type="dcterms:W3CDTF">2006-08-16T00:00:00Z</dcterms:created>
  <dcterms:modified xsi:type="dcterms:W3CDTF">2022-11-11T23:05:40Z</dcterms:modified>
  <dc:identifier>DAFNYV0nzNI</dc:identifier>
</cp:coreProperties>
</file>